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59" r:id="rId4"/>
    <p:sldId id="260" r:id="rId5"/>
    <p:sldId id="261" r:id="rId6"/>
    <p:sldId id="267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D1AE1-DDAA-44F1-BBBE-89F0ECE7AA10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34B1-FBF9-49E1-B255-107C7E58E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3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E019C0-6AAE-4CD1-BE10-F6BB4D8ECC91}" type="slidenum">
              <a:rPr lang="fr-FR" altLang="fr-FR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925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9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9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39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6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7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89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9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7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7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4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84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1FFD-FAE1-4036-A00B-49829DE0BD44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6101-7A11-4B93-876A-FA93F3A26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5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386367" y="528034"/>
            <a:ext cx="10354614" cy="21357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1350" b="1" dirty="0">
                <a:latin typeface="Arial Black" panose="020B0A04020102020204" pitchFamily="34" charset="0"/>
              </a:rPr>
              <a:t>MINISTERE DE LA SANTE ET DE L’ACTION SOCIALE</a:t>
            </a:r>
            <a:br>
              <a:rPr lang="fr-FR" altLang="fr-FR" sz="1800" b="1" dirty="0">
                <a:latin typeface="Arial Black" panose="020B0A04020102020204" pitchFamily="34" charset="0"/>
              </a:rPr>
            </a:br>
            <a:br>
              <a:rPr lang="fr-FR" altLang="fr-FR" sz="1800" b="1" dirty="0">
                <a:latin typeface="Arial Black" panose="020B0A04020102020204" pitchFamily="34" charset="0"/>
              </a:rPr>
            </a:br>
            <a:br>
              <a:rPr lang="fr-FR" altLang="fr-FR" sz="1800" b="1" dirty="0">
                <a:latin typeface="Arial Black" panose="020B0A04020102020204" pitchFamily="34" charset="0"/>
              </a:rPr>
            </a:br>
            <a:br>
              <a:rPr lang="fr-FR" altLang="fr-FR" sz="1800" b="1" dirty="0">
                <a:latin typeface="Arial Black" panose="020B0A04020102020204" pitchFamily="34" charset="0"/>
              </a:rPr>
            </a:br>
            <a:br>
              <a:rPr lang="fr-FR" altLang="fr-FR" sz="1800" b="1" dirty="0">
                <a:latin typeface="Arial Black" panose="020B0A04020102020204" pitchFamily="34" charset="0"/>
              </a:rPr>
            </a:br>
            <a:r>
              <a:rPr lang="fr-FR" altLang="fr-FR" sz="1200" b="1" dirty="0">
                <a:latin typeface="Arial Black" panose="020B0A04020102020204" pitchFamily="34" charset="0"/>
              </a:rPr>
              <a:t>DIRECTION GENERALE DE LA SANTE</a:t>
            </a:r>
            <a:br>
              <a:rPr lang="fr-FR" altLang="fr-FR" sz="1200" b="1" dirty="0">
                <a:latin typeface="Arial Black" panose="020B0A04020102020204" pitchFamily="34" charset="0"/>
              </a:rPr>
            </a:br>
            <a:br>
              <a:rPr lang="fr-FR" altLang="fr-FR" sz="1200" b="1" dirty="0">
                <a:latin typeface="Arial Black" panose="020B0A04020102020204" pitchFamily="34" charset="0"/>
              </a:rPr>
            </a:br>
            <a:r>
              <a:rPr lang="fr-FR" altLang="fr-FR" sz="1200" b="1" dirty="0">
                <a:latin typeface="Arial Black" panose="020B0A04020102020204" pitchFamily="34" charset="0"/>
              </a:rPr>
              <a:t>DIRECTION DE LA LUTTE CONTRE LA MALADIE</a:t>
            </a:r>
            <a:br>
              <a:rPr lang="fr-FR" altLang="fr-FR" sz="1200" b="1" dirty="0">
                <a:latin typeface="Arial Black" panose="020B0A04020102020204" pitchFamily="34" charset="0"/>
              </a:rPr>
            </a:br>
            <a:br>
              <a:rPr lang="fr-FR" altLang="fr-FR" sz="1200" b="1" dirty="0">
                <a:latin typeface="Arial Black" panose="020B0A04020102020204" pitchFamily="34" charset="0"/>
              </a:rPr>
            </a:br>
            <a:endParaRPr lang="fr-FR" altLang="fr-FR" sz="1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9264" y="3590926"/>
            <a:ext cx="6053137" cy="1139825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fr-FR" altLang="fr-FR" b="1" dirty="0">
                <a:latin typeface="Arial Black" panose="020B0A04020102020204" pitchFamily="34" charset="0"/>
              </a:rPr>
            </a:br>
            <a:r>
              <a:rPr lang="fr-FR" altLang="fr-FR" sz="3600" b="1" dirty="0">
                <a:solidFill>
                  <a:srgbClr val="FF0000"/>
                </a:solidFill>
              </a:rPr>
              <a:t>LA DENGUE</a:t>
            </a:r>
            <a:endParaRPr lang="fr-FR" sz="1275" b="1" dirty="0"/>
          </a:p>
        </p:txBody>
      </p:sp>
      <p:pic>
        <p:nvPicPr>
          <p:cNvPr id="3076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2"/>
          <a:stretch>
            <a:fillRect/>
          </a:stretch>
        </p:blipFill>
        <p:spPr bwMode="auto">
          <a:xfrm>
            <a:off x="5030855" y="871090"/>
            <a:ext cx="750887" cy="6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tropicale négligée à prise en charge de cas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Anciennement appelée « </a:t>
            </a:r>
            <a:r>
              <a:rPr lang="fr-FR" i="1" dirty="0"/>
              <a:t>grippe tropicale »</a:t>
            </a:r>
            <a:r>
              <a:rPr lang="fr-FR" dirty="0"/>
              <a:t> ou « </a:t>
            </a:r>
            <a:r>
              <a:rPr lang="fr-FR" i="1" dirty="0"/>
              <a:t>petit palu »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Formes graves mortelles</a:t>
            </a:r>
          </a:p>
          <a:p>
            <a:endParaRPr lang="fr-FR" dirty="0"/>
          </a:p>
          <a:p>
            <a:r>
              <a:rPr lang="fr-FR" dirty="0"/>
              <a:t>Problème de diagnostic différentiel avec le paludisme et les </a:t>
            </a:r>
            <a:r>
              <a:rPr lang="fr-FR" dirty="0" err="1"/>
              <a:t>fiévres</a:t>
            </a:r>
            <a:r>
              <a:rPr lang="fr-FR" dirty="0"/>
              <a:t> hémorragiques</a:t>
            </a:r>
          </a:p>
        </p:txBody>
      </p:sp>
    </p:spTree>
    <p:extLst>
      <p:ext uri="{BB962C8B-B14F-4D97-AF65-F5344CB8AC3E}">
        <p14:creationId xmlns:p14="http://schemas.microsoft.com/office/powerpoint/2010/main" val="26985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/>
          <a:lstStyle/>
          <a:p>
            <a:pPr algn="ctr"/>
            <a:r>
              <a:rPr lang="fr-FR" b="1" dirty="0"/>
              <a:t>AGENT APTHOGENE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70927" cy="4351338"/>
          </a:xfrm>
        </p:spPr>
        <p:txBody>
          <a:bodyPr/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err="1"/>
              <a:t>Flavivirus</a:t>
            </a:r>
            <a:r>
              <a:rPr lang="fr-FR" b="1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71079"/>
            <a:ext cx="5354392" cy="4351337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08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/>
              <a:t>VECTEUR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96980"/>
            <a:ext cx="4970172" cy="44432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172200" y="1081825"/>
            <a:ext cx="6019800" cy="5095138"/>
          </a:xfrm>
        </p:spPr>
        <p:txBody>
          <a:bodyPr/>
          <a:lstStyle/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b="1" i="1" dirty="0"/>
              <a:t>Aedes. </a:t>
            </a:r>
            <a:r>
              <a:rPr lang="fr-FR" b="1" i="1" dirty="0" err="1"/>
              <a:t>Aegypti</a:t>
            </a:r>
            <a:r>
              <a:rPr lang="fr-FR" b="1" i="1" dirty="0"/>
              <a:t> ou  moustique tigré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12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8047" y="-124271"/>
            <a:ext cx="10515600" cy="1038672"/>
          </a:xfrm>
        </p:spPr>
        <p:txBody>
          <a:bodyPr/>
          <a:lstStyle/>
          <a:p>
            <a:pPr algn="ctr"/>
            <a:r>
              <a:rPr lang="fr-FR" b="1" dirty="0"/>
              <a:t>Mode de contamination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84100"/>
            <a:ext cx="4442138" cy="4456091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199" y="1584100"/>
            <a:ext cx="5792273" cy="45928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Transcutanée par piqure de l’aedes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(pendant la journée contrairement à l’anophèle)</a:t>
            </a:r>
          </a:p>
        </p:txBody>
      </p:sp>
    </p:spTree>
    <p:extLst>
      <p:ext uri="{BB962C8B-B14F-4D97-AF65-F5344CB8AC3E}">
        <p14:creationId xmlns:p14="http://schemas.microsoft.com/office/powerpoint/2010/main" val="28098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6852"/>
          </a:xfrm>
        </p:spPr>
        <p:txBody>
          <a:bodyPr/>
          <a:lstStyle/>
          <a:p>
            <a:pPr algn="ctr"/>
            <a:r>
              <a:rPr lang="fr-FR" b="1" dirty="0"/>
              <a:t>Facteurs favorisants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29936" cy="40521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/>
              <a:t>Gites naturels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914" y="2408349"/>
            <a:ext cx="4855334" cy="4185633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8245"/>
          </a:xfrm>
        </p:spPr>
        <p:txBody>
          <a:bodyPr/>
          <a:lstStyle/>
          <a:p>
            <a:pPr algn="ctr"/>
            <a:r>
              <a:rPr lang="fr-FR" dirty="0"/>
              <a:t>Gites artificiels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56856" y="2498501"/>
            <a:ext cx="2730321" cy="3657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77" y="2498501"/>
            <a:ext cx="3704823" cy="1341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927" y="3839737"/>
            <a:ext cx="3663183" cy="23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pPr algn="ctr"/>
            <a:r>
              <a:rPr lang="fr-FR" b="1" dirty="0"/>
              <a:t>Signes  cliniques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8338" y="1339404"/>
            <a:ext cx="4597087" cy="423714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171977"/>
            <a:ext cx="5181600" cy="5004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Non spécifiques: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Tx/>
              <a:buChar char="-"/>
            </a:pPr>
            <a:r>
              <a:rPr lang="fr-FR" sz="3600" b="1" dirty="0"/>
              <a:t>céphalées, </a:t>
            </a:r>
          </a:p>
          <a:p>
            <a:pPr lvl="1">
              <a:buFontTx/>
              <a:buChar char="-"/>
            </a:pPr>
            <a:endParaRPr lang="fr-FR" sz="3600" b="1" dirty="0"/>
          </a:p>
          <a:p>
            <a:pPr lvl="1">
              <a:buFontTx/>
              <a:buChar char="-"/>
            </a:pPr>
            <a:r>
              <a:rPr lang="fr-FR" sz="3600" b="1" dirty="0"/>
              <a:t>douleurs retro-orbitaires, </a:t>
            </a:r>
          </a:p>
          <a:p>
            <a:pPr lvl="1">
              <a:buFontTx/>
              <a:buChar char="-"/>
            </a:pPr>
            <a:endParaRPr lang="fr-FR" sz="3600" b="1" dirty="0"/>
          </a:p>
          <a:p>
            <a:pPr lvl="1">
              <a:buFontTx/>
              <a:buChar char="-"/>
            </a:pPr>
            <a:r>
              <a:rPr lang="fr-FR" sz="3600" b="1" dirty="0"/>
              <a:t>myalgies, </a:t>
            </a:r>
          </a:p>
          <a:p>
            <a:pPr lvl="1">
              <a:buFontTx/>
              <a:buChar char="-"/>
            </a:pPr>
            <a:endParaRPr lang="fr-FR" sz="3600" b="1" dirty="0"/>
          </a:p>
          <a:p>
            <a:pPr lvl="1">
              <a:buFontTx/>
              <a:buChar char="-"/>
            </a:pPr>
            <a:r>
              <a:rPr lang="fr-FR" sz="3600" b="1" dirty="0"/>
              <a:t>arthralgies</a:t>
            </a:r>
          </a:p>
          <a:p>
            <a:pPr marL="457200" lvl="1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7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Complications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Formes graves: hémorragies digestives et cutanées: 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sz="3600" b="1" dirty="0"/>
              <a:t>gingivorragies, </a:t>
            </a:r>
          </a:p>
          <a:p>
            <a:pPr lvl="1"/>
            <a:r>
              <a:rPr lang="fr-FR" sz="3600" b="1" dirty="0"/>
              <a:t>épistaxis, </a:t>
            </a:r>
          </a:p>
          <a:p>
            <a:pPr lvl="1"/>
            <a:r>
              <a:rPr lang="fr-FR" sz="3600" b="1" dirty="0"/>
              <a:t>hémorragie génitale, </a:t>
            </a:r>
          </a:p>
          <a:p>
            <a:pPr lvl="1"/>
            <a:r>
              <a:rPr lang="fr-FR" sz="3600" b="1" dirty="0"/>
              <a:t>hématurie, </a:t>
            </a:r>
          </a:p>
          <a:p>
            <a:pPr lvl="1"/>
            <a:r>
              <a:rPr lang="fr-FR" sz="3600" b="1" dirty="0"/>
              <a:t>Hématémèse.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27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pPr algn="ctr"/>
            <a:r>
              <a:rPr lang="fr-FR" b="1" dirty="0"/>
              <a:t>Traitement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171978"/>
            <a:ext cx="10515600" cy="5004985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Pas de traitement spécifique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Traitement symptomatique: </a:t>
            </a:r>
          </a:p>
          <a:p>
            <a:pPr marL="0" indent="0">
              <a:buNone/>
            </a:pPr>
            <a:r>
              <a:rPr lang="fr-FR" b="1" dirty="0"/>
              <a:t>- </a:t>
            </a:r>
            <a:r>
              <a:rPr lang="fr-FR" dirty="0"/>
              <a:t>antalgiques et antipyrétiques</a:t>
            </a:r>
          </a:p>
          <a:p>
            <a:pPr marL="0" indent="0">
              <a:buNone/>
            </a:pPr>
            <a:r>
              <a:rPr lang="fr-FR" dirty="0"/>
              <a:t>- Prise en charge des complications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Lutte </a:t>
            </a:r>
            <a:r>
              <a:rPr lang="fr-FR" b="1" dirty="0" err="1"/>
              <a:t>antivectorielle</a:t>
            </a:r>
            <a:r>
              <a:rPr lang="fr-FR" b="1" dirty="0"/>
              <a:t>: </a:t>
            </a:r>
          </a:p>
          <a:p>
            <a:pPr marL="0" indent="0">
              <a:buNone/>
            </a:pPr>
            <a:r>
              <a:rPr lang="fr-FR" b="1" dirty="0"/>
              <a:t>			- </a:t>
            </a:r>
            <a:r>
              <a:rPr lang="fr-FR" dirty="0"/>
              <a:t>Pulvérisation d’insecticides</a:t>
            </a:r>
          </a:p>
          <a:p>
            <a:pPr marL="0" indent="0" algn="ctr">
              <a:buNone/>
            </a:pPr>
            <a:r>
              <a:rPr lang="fr-FR" dirty="0"/>
              <a:t>- Lutte contre les gites larvaires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288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110</Words>
  <Application>Microsoft Macintosh PowerPoint</Application>
  <PresentationFormat>Grand écran</PresentationFormat>
  <Paragraphs>59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MINISTERE DE LA SANTE ET DE L’ACTION SOCIALE     DIRECTION GENERALE DE LA SANTE  DIRECTION DE LA LUTTE CONTRE LA MALADIE  </vt:lpstr>
      <vt:lpstr>Introduction</vt:lpstr>
      <vt:lpstr>AGENT APTHOGENE</vt:lpstr>
      <vt:lpstr> VECTEUR</vt:lpstr>
      <vt:lpstr>Mode de contamination</vt:lpstr>
      <vt:lpstr>Facteurs favorisants</vt:lpstr>
      <vt:lpstr>Signes  cliniques</vt:lpstr>
      <vt:lpstr>Complications</vt:lpstr>
      <vt:lpstr>Traitement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MINISTERE DE LA SANTE ET DE L’ACTION SOCIALE     DIRECTION GENERALE DE LA SANTE  DIRECTION DE LA LUTTE CONTRE LA MALADIE</dc:title>
  <dc:creator>Fatou Ndiaye Badiane</dc:creator>
  <cp:lastModifiedBy>Mohamadou Diop</cp:lastModifiedBy>
  <cp:revision>14</cp:revision>
  <dcterms:created xsi:type="dcterms:W3CDTF">2016-01-05T10:12:07Z</dcterms:created>
  <dcterms:modified xsi:type="dcterms:W3CDTF">2019-04-23T11:56:10Z</dcterms:modified>
</cp:coreProperties>
</file>