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6"/>
  </p:notesMasterIdLst>
  <p:sldIdLst>
    <p:sldId id="350" r:id="rId4"/>
    <p:sldId id="260" r:id="rId5"/>
    <p:sldId id="367" r:id="rId6"/>
    <p:sldId id="413" r:id="rId7"/>
    <p:sldId id="414" r:id="rId8"/>
    <p:sldId id="415" r:id="rId9"/>
    <p:sldId id="372" r:id="rId10"/>
    <p:sldId id="337" r:id="rId11"/>
    <p:sldId id="343" r:id="rId12"/>
    <p:sldId id="338" r:id="rId13"/>
    <p:sldId id="271" r:id="rId14"/>
    <p:sldId id="348" r:id="rId15"/>
    <p:sldId id="278" r:id="rId16"/>
    <p:sldId id="354" r:id="rId17"/>
    <p:sldId id="344" r:id="rId18"/>
    <p:sldId id="351" r:id="rId19"/>
    <p:sldId id="352" r:id="rId20"/>
    <p:sldId id="276" r:id="rId21"/>
    <p:sldId id="345" r:id="rId22"/>
    <p:sldId id="346" r:id="rId23"/>
    <p:sldId id="377" r:id="rId24"/>
    <p:sldId id="374" r:id="rId25"/>
    <p:sldId id="378" r:id="rId26"/>
    <p:sldId id="385" r:id="rId27"/>
    <p:sldId id="383" r:id="rId28"/>
    <p:sldId id="393" r:id="rId29"/>
    <p:sldId id="396" r:id="rId30"/>
    <p:sldId id="398" r:id="rId31"/>
    <p:sldId id="401" r:id="rId32"/>
    <p:sldId id="403" r:id="rId33"/>
    <p:sldId id="412" r:id="rId34"/>
    <p:sldId id="411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97" autoAdjust="0"/>
    <p:restoredTop sz="99462" autoAdjust="0"/>
  </p:normalViewPr>
  <p:slideViewPr>
    <p:cSldViewPr snapToGrid="0">
      <p:cViewPr varScale="1">
        <p:scale>
          <a:sx n="73" d="100"/>
          <a:sy n="73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Ottmani%20D%20Data\Senegal\Epi\Epi-data-Senega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ttmani%20D%20Data\Senegal\Epi\Epi-data-Senegal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Ottmani%20D%20Data\Senegal\Epi\Epi-data-Senegal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toshiba%20pc\Desktop\RAPPORTS%20EQUIPES%20PNT\RAPPORTS%20EQUIPES%20PNT%202016\ELABORATION%20RA%20PNT%202015\FIGURES%20RAPPORT%20ANNUEL%20PNT%20%202014\Figures%20%20Rapport%20ANNUEL%202013%20%20ET%20RA%202014%2009%2002%2015.xls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oshiba%20pc\Desktop\RAPPORTS%20EQUIPES%20PNT\RAPPORTS%20EQUIPES%20PNT%202016\ELABORATION%20RA%20PNT%202015\FIGURES%20RAPPORT%20ANNUEL%20PNT%20%202014\Figures%20%20Rapport%20ANNUEL%202013%20%20ET%20RA%202014%2009%2002%2015.xls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2015\TB%20Enfant%202015\Donn&#233;es%20enfant%20ann&#233;eFev16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Microsoft_Office_Excel1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HP\Desktop\2015\TB%20Enfant%202015\Donn&#233;es%20enfant%20ann&#233;eFev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 rot="0" spcFirstLastPara="1" vertOverflow="ellipsis" vert="horz" wrap="square" anchor="ctr" anchorCtr="1"/>
          <a:lstStyle/>
          <a:p>
            <a:pPr>
              <a:defRPr sz="3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CH" sz="3200" b="1" i="0" baseline="0" dirty="0">
                <a:effectLst/>
              </a:rPr>
              <a:t>Incidence </a:t>
            </a:r>
            <a:r>
              <a:rPr lang="fr-CH" sz="3200" b="1" i="0" baseline="0" dirty="0" smtClean="0">
                <a:effectLst/>
              </a:rPr>
              <a:t>notifiée de </a:t>
            </a:r>
            <a:r>
              <a:rPr lang="fr-CH" sz="3200" b="1" i="0" baseline="0" dirty="0">
                <a:effectLst/>
              </a:rPr>
              <a:t>la tuberculose toutes formes et selon la forme, Sénégal, 1991-2015</a:t>
            </a:r>
            <a:endParaRPr lang="fr-CH" sz="3200" b="1" dirty="0">
              <a:effectLst/>
            </a:endParaRP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'Incidence des cas TTF et autres'!$I$4</c:f>
              <c:strCache>
                <c:ptCount val="1"/>
                <c:pt idx="0">
                  <c:v>Incidence TTF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</c:trendline>
          <c:cat>
            <c:numRef>
              <c:f>'Incidence des cas TTF et autres'!$H$5:$H$29</c:f>
              <c:numCache>
                <c:formatCode>General</c:formatCod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'Incidence des cas TTF et autres'!$I$5:$I$29</c:f>
              <c:numCache>
                <c:formatCode>General</c:formatCode>
                <c:ptCount val="25"/>
                <c:pt idx="0">
                  <c:v>82.420146732129808</c:v>
                </c:pt>
                <c:pt idx="1">
                  <c:v>87.33125723136942</c:v>
                </c:pt>
                <c:pt idx="2">
                  <c:v>78.21907178097247</c:v>
                </c:pt>
                <c:pt idx="3">
                  <c:v>76.339728400347468</c:v>
                </c:pt>
                <c:pt idx="4">
                  <c:v>83.828682825948988</c:v>
                </c:pt>
                <c:pt idx="5">
                  <c:v>91.517454102468733</c:v>
                </c:pt>
                <c:pt idx="6">
                  <c:v>85.326732551807666</c:v>
                </c:pt>
                <c:pt idx="7">
                  <c:v>86.562415650042283</c:v>
                </c:pt>
                <c:pt idx="8">
                  <c:v>76.512940772346468</c:v>
                </c:pt>
                <c:pt idx="9">
                  <c:v>83.901493998728625</c:v>
                </c:pt>
                <c:pt idx="10">
                  <c:v>83.12290939797208</c:v>
                </c:pt>
                <c:pt idx="11">
                  <c:v>78.577436403910554</c:v>
                </c:pt>
                <c:pt idx="12">
                  <c:v>88.459409137751265</c:v>
                </c:pt>
                <c:pt idx="13">
                  <c:v>81.207439809327695</c:v>
                </c:pt>
                <c:pt idx="14">
                  <c:v>85.016940529000067</c:v>
                </c:pt>
                <c:pt idx="15">
                  <c:v>86.931273748306751</c:v>
                </c:pt>
                <c:pt idx="16">
                  <c:v>86.412030049734952</c:v>
                </c:pt>
                <c:pt idx="17">
                  <c:v>89.235294117647072</c:v>
                </c:pt>
                <c:pt idx="18">
                  <c:v>87.058823529411782</c:v>
                </c:pt>
                <c:pt idx="19">
                  <c:v>83.367743290058471</c:v>
                </c:pt>
                <c:pt idx="20">
                  <c:v>81.039660519650809</c:v>
                </c:pt>
                <c:pt idx="21">
                  <c:v>87.313861209778622</c:v>
                </c:pt>
                <c:pt idx="22">
                  <c:v>89.391608659685346</c:v>
                </c:pt>
                <c:pt idx="23">
                  <c:v>88.204166213183328</c:v>
                </c:pt>
                <c:pt idx="24">
                  <c:v>91.466625768424123</c:v>
                </c:pt>
              </c:numCache>
            </c:numRef>
          </c:val>
        </c:ser>
        <c:ser>
          <c:idx val="1"/>
          <c:order val="1"/>
          <c:tx>
            <c:strRef>
              <c:f>'Incidence des cas TTF et autres'!$J$4</c:f>
              <c:strCache>
                <c:ptCount val="1"/>
                <c:pt idx="0">
                  <c:v>Incidence TPM+</c:v>
                </c:pt>
              </c:strCache>
            </c:strRef>
          </c:tx>
          <c:spPr>
            <a:ln w="381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0070C0"/>
                </a:solidFill>
                <a:prstDash val="sysDot"/>
              </a:ln>
              <a:effectLst/>
            </c:spPr>
            <c:trendlineType val="linear"/>
          </c:trendline>
          <c:cat>
            <c:numRef>
              <c:f>'Incidence des cas TTF et autres'!$H$5:$H$29</c:f>
              <c:numCache>
                <c:formatCode>General</c:formatCod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'Incidence des cas TTF et autres'!$J$5:$J$29</c:f>
              <c:numCache>
                <c:formatCode>General</c:formatCode>
                <c:ptCount val="25"/>
                <c:pt idx="0">
                  <c:v>62.458496569049693</c:v>
                </c:pt>
                <c:pt idx="1">
                  <c:v>65.384882438941759</c:v>
                </c:pt>
                <c:pt idx="2">
                  <c:v>58.569531131632843</c:v>
                </c:pt>
                <c:pt idx="3">
                  <c:v>56.581210461433955</c:v>
                </c:pt>
                <c:pt idx="4">
                  <c:v>64.937880765857344</c:v>
                </c:pt>
                <c:pt idx="5">
                  <c:v>69.390432635175443</c:v>
                </c:pt>
                <c:pt idx="6">
                  <c:v>60.655584641460749</c:v>
                </c:pt>
                <c:pt idx="7">
                  <c:v>60.333727150840936</c:v>
                </c:pt>
                <c:pt idx="8">
                  <c:v>53.993289143814678</c:v>
                </c:pt>
                <c:pt idx="9">
                  <c:v>61.123282816789299</c:v>
                </c:pt>
                <c:pt idx="10">
                  <c:v>62.329397055646808</c:v>
                </c:pt>
                <c:pt idx="11">
                  <c:v>57.774301839029015</c:v>
                </c:pt>
                <c:pt idx="12">
                  <c:v>65.038746287573133</c:v>
                </c:pt>
                <c:pt idx="13">
                  <c:v>60.931610916498698</c:v>
                </c:pt>
                <c:pt idx="14">
                  <c:v>62.138074832656116</c:v>
                </c:pt>
                <c:pt idx="15">
                  <c:v>61.944608193813053</c:v>
                </c:pt>
                <c:pt idx="16">
                  <c:v>62.450808087361985</c:v>
                </c:pt>
                <c:pt idx="17">
                  <c:v>63.731092436974819</c:v>
                </c:pt>
                <c:pt idx="18">
                  <c:v>64.627997540479583</c:v>
                </c:pt>
                <c:pt idx="19">
                  <c:v>61.492009058233641</c:v>
                </c:pt>
                <c:pt idx="20">
                  <c:v>60.576912200143312</c:v>
                </c:pt>
                <c:pt idx="21">
                  <c:v>63.924733469122948</c:v>
                </c:pt>
                <c:pt idx="22">
                  <c:v>67.019654609</c:v>
                </c:pt>
                <c:pt idx="23">
                  <c:v>67.095044201517993</c:v>
                </c:pt>
                <c:pt idx="24">
                  <c:v>68.417876503195643</c:v>
                </c:pt>
              </c:numCache>
            </c:numRef>
          </c:val>
        </c:ser>
        <c:ser>
          <c:idx val="2"/>
          <c:order val="2"/>
          <c:tx>
            <c:strRef>
              <c:f>'Incidence des cas TTF et autres'!$K$4</c:f>
              <c:strCache>
                <c:ptCount val="1"/>
                <c:pt idx="0">
                  <c:v>Incidence TPM0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FF0000"/>
                </a:solidFill>
                <a:prstDash val="sysDot"/>
              </a:ln>
              <a:effectLst/>
            </c:spPr>
            <c:trendlineType val="linear"/>
          </c:trendline>
          <c:cat>
            <c:numRef>
              <c:f>'Incidence des cas TTF et autres'!$H$5:$H$29</c:f>
              <c:numCache>
                <c:formatCode>General</c:formatCod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'Incidence des cas TTF et autres'!$K$5:$K$29</c:f>
              <c:numCache>
                <c:formatCode>General</c:formatCode>
                <c:ptCount val="25"/>
                <c:pt idx="0">
                  <c:v>14.9612367955751</c:v>
                </c:pt>
                <c:pt idx="1">
                  <c:v>17.313107021347431</c:v>
                </c:pt>
                <c:pt idx="2">
                  <c:v>16.048177893672854</c:v>
                </c:pt>
                <c:pt idx="3">
                  <c:v>14.431345916778008</c:v>
                </c:pt>
                <c:pt idx="4">
                  <c:v>12.853411928014186</c:v>
                </c:pt>
                <c:pt idx="5">
                  <c:v>14.638593537929941</c:v>
                </c:pt>
                <c:pt idx="6">
                  <c:v>15.731832346146655</c:v>
                </c:pt>
                <c:pt idx="7">
                  <c:v>15.852260910736174</c:v>
                </c:pt>
                <c:pt idx="8">
                  <c:v>15.311208116815145</c:v>
                </c:pt>
                <c:pt idx="9">
                  <c:v>14.380713972007786</c:v>
                </c:pt>
                <c:pt idx="10">
                  <c:v>12.713396872361178</c:v>
                </c:pt>
                <c:pt idx="11">
                  <c:v>12.699182288288986</c:v>
                </c:pt>
                <c:pt idx="12">
                  <c:v>14.030675341527468</c:v>
                </c:pt>
                <c:pt idx="13">
                  <c:v>11.879628973156109</c:v>
                </c:pt>
                <c:pt idx="14">
                  <c:v>14.392886419881824</c:v>
                </c:pt>
                <c:pt idx="15">
                  <c:v>14.761574751213811</c:v>
                </c:pt>
                <c:pt idx="16">
                  <c:v>14.184549719447416</c:v>
                </c:pt>
                <c:pt idx="17">
                  <c:v>14.722689075630255</c:v>
                </c:pt>
                <c:pt idx="18">
                  <c:v>12.322197171551549</c:v>
                </c:pt>
                <c:pt idx="19">
                  <c:v>10.645924044811265</c:v>
                </c:pt>
                <c:pt idx="20">
                  <c:v>9.8062045892569465</c:v>
                </c:pt>
                <c:pt idx="21">
                  <c:v>11.857251106311038</c:v>
                </c:pt>
                <c:pt idx="22">
                  <c:v>10.397815230305323</c:v>
                </c:pt>
                <c:pt idx="23">
                  <c:v>9.1552409958096383</c:v>
                </c:pt>
                <c:pt idx="24">
                  <c:v>11.562894268274752</c:v>
                </c:pt>
              </c:numCache>
            </c:numRef>
          </c:val>
        </c:ser>
        <c:ser>
          <c:idx val="3"/>
          <c:order val="3"/>
          <c:tx>
            <c:strRef>
              <c:f>'Incidence des cas TTF et autres'!$L$4</c:f>
              <c:strCache>
                <c:ptCount val="1"/>
                <c:pt idx="0">
                  <c:v>Incidence TEP</c:v>
                </c:pt>
              </c:strCache>
            </c:strRef>
          </c:tx>
          <c:spPr>
            <a:ln w="38100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rgbClr val="00B050"/>
                </a:solidFill>
                <a:prstDash val="sysDot"/>
              </a:ln>
              <a:effectLst/>
            </c:spPr>
            <c:trendlineType val="linear"/>
          </c:trendline>
          <c:cat>
            <c:numRef>
              <c:f>'Incidence des cas TTF et autres'!$H$5:$H$29</c:f>
              <c:numCache>
                <c:formatCode>General</c:formatCode>
                <c:ptCount val="25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>
                  <c:v>2012</c:v>
                </c:pt>
                <c:pt idx="22">
                  <c:v>2013</c:v>
                </c:pt>
                <c:pt idx="23">
                  <c:v>2014</c:v>
                </c:pt>
                <c:pt idx="24">
                  <c:v>2015</c:v>
                </c:pt>
              </c:numCache>
            </c:numRef>
          </c:cat>
          <c:val>
            <c:numRef>
              <c:f>'Incidence des cas TTF et autres'!$L$5:$L$29</c:f>
              <c:numCache>
                <c:formatCode>General</c:formatCode>
                <c:ptCount val="25"/>
                <c:pt idx="0">
                  <c:v>5.0004133675050451</c:v>
                </c:pt>
                <c:pt idx="1">
                  <c:v>4.6332677710802344</c:v>
                </c:pt>
                <c:pt idx="2">
                  <c:v>3.6013627556667442</c:v>
                </c:pt>
                <c:pt idx="3">
                  <c:v>5.3271720221354437</c:v>
                </c:pt>
                <c:pt idx="4">
                  <c:v>6.0373901320774905</c:v>
                </c:pt>
                <c:pt idx="5">
                  <c:v>7.4884279293633647</c:v>
                </c:pt>
                <c:pt idx="6">
                  <c:v>8.9393155642003013</c:v>
                </c:pt>
                <c:pt idx="7">
                  <c:v>10.376427588465134</c:v>
                </c:pt>
                <c:pt idx="8">
                  <c:v>7.2084435117166308</c:v>
                </c:pt>
                <c:pt idx="9">
                  <c:v>8.3974972099315526</c:v>
                </c:pt>
                <c:pt idx="10">
                  <c:v>8.0801154699640634</c:v>
                </c:pt>
                <c:pt idx="11">
                  <c:v>8.1039522765925724</c:v>
                </c:pt>
                <c:pt idx="12">
                  <c:v>9.389987508650691</c:v>
                </c:pt>
                <c:pt idx="13">
                  <c:v>8.3961999196728847</c:v>
                </c:pt>
                <c:pt idx="14">
                  <c:v>8.4859792764621158</c:v>
                </c:pt>
                <c:pt idx="15">
                  <c:v>10.225090803279812</c:v>
                </c:pt>
                <c:pt idx="16">
                  <c:v>9.7766722429255335</c:v>
                </c:pt>
                <c:pt idx="17">
                  <c:v>10.781512605042016</c:v>
                </c:pt>
                <c:pt idx="18">
                  <c:v>10.108628817380612</c:v>
                </c:pt>
                <c:pt idx="19">
                  <c:v>11.229810187013529</c:v>
                </c:pt>
                <c:pt idx="20">
                  <c:v>10.656543730250581</c:v>
                </c:pt>
                <c:pt idx="21">
                  <c:v>11.531876634344624</c:v>
                </c:pt>
                <c:pt idx="22">
                  <c:v>11.974138820380073</c:v>
                </c:pt>
                <c:pt idx="23">
                  <c:v>11.953881015855709</c:v>
                </c:pt>
                <c:pt idx="24">
                  <c:v>11.485854996953721</c:v>
                </c:pt>
              </c:numCache>
            </c:numRef>
          </c:val>
        </c:ser>
        <c:marker val="1"/>
        <c:axId val="76913280"/>
        <c:axId val="76919552"/>
      </c:lineChart>
      <c:catAx>
        <c:axId val="76913280"/>
        <c:scaling>
          <c:orientation val="minMax"/>
        </c:scaling>
        <c:axPos val="b"/>
        <c:title>
          <c:layout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919552"/>
        <c:crosses val="autoZero"/>
        <c:auto val="1"/>
        <c:lblAlgn val="ctr"/>
        <c:lblOffset val="100"/>
      </c:catAx>
      <c:valAx>
        <c:axId val="769195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H" sz="1800" b="1" dirty="0" smtClean="0"/>
                  <a:t>Pour 100.000 habitants</a:t>
                </a:r>
                <a:endParaRPr lang="fr-CH" sz="1800" b="1" dirty="0"/>
              </a:p>
            </c:rich>
          </c:tx>
          <c:layout>
            <c:manualLayout>
              <c:xMode val="edge"/>
              <c:yMode val="edge"/>
              <c:x val="1.049317943336832E-2"/>
              <c:y val="0.30655978419364266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691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'TPM+ age Masculin'!$A$5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'TPM+ age Masculin'!$B$4:$H$4</c:f>
              <c:strCache>
                <c:ptCount val="7"/>
                <c:pt idx="0">
                  <c:v>0-14 M</c:v>
                </c:pt>
                <c:pt idx="1">
                  <c:v>15-24 M</c:v>
                </c:pt>
                <c:pt idx="2">
                  <c:v>25-34 M</c:v>
                </c:pt>
                <c:pt idx="3">
                  <c:v>35-44 M</c:v>
                </c:pt>
                <c:pt idx="4">
                  <c:v>45-54 M</c:v>
                </c:pt>
                <c:pt idx="5">
                  <c:v>55-64 M</c:v>
                </c:pt>
                <c:pt idx="6">
                  <c:v>65+ M</c:v>
                </c:pt>
              </c:strCache>
            </c:strRef>
          </c:cat>
          <c:val>
            <c:numRef>
              <c:f>'TPM+ age Masculin'!$B$5:$H$5</c:f>
              <c:numCache>
                <c:formatCode>General</c:formatCode>
                <c:ptCount val="7"/>
                <c:pt idx="0">
                  <c:v>77</c:v>
                </c:pt>
                <c:pt idx="1">
                  <c:v>908</c:v>
                </c:pt>
                <c:pt idx="2">
                  <c:v>1331</c:v>
                </c:pt>
                <c:pt idx="3">
                  <c:v>890</c:v>
                </c:pt>
                <c:pt idx="4">
                  <c:v>498</c:v>
                </c:pt>
                <c:pt idx="5">
                  <c:v>258</c:v>
                </c:pt>
                <c:pt idx="6">
                  <c:v>226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DA9-4238-9305-1BD849DBB0FB}"/>
            </c:ext>
          </c:extLst>
        </c:ser>
        <c:ser>
          <c:idx val="1"/>
          <c:order val="1"/>
          <c:tx>
            <c:strRef>
              <c:f>'TPM+ age Masculin'!$A$6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'TPM+ age Masculin'!$B$4:$H$4</c:f>
              <c:strCache>
                <c:ptCount val="7"/>
                <c:pt idx="0">
                  <c:v>0-14 M</c:v>
                </c:pt>
                <c:pt idx="1">
                  <c:v>15-24 M</c:v>
                </c:pt>
                <c:pt idx="2">
                  <c:v>25-34 M</c:v>
                </c:pt>
                <c:pt idx="3">
                  <c:v>35-44 M</c:v>
                </c:pt>
                <c:pt idx="4">
                  <c:v>45-54 M</c:v>
                </c:pt>
                <c:pt idx="5">
                  <c:v>55-64 M</c:v>
                </c:pt>
                <c:pt idx="6">
                  <c:v>65+ M</c:v>
                </c:pt>
              </c:strCache>
            </c:strRef>
          </c:cat>
          <c:val>
            <c:numRef>
              <c:f>'TPM+ age Masculin'!$B$6:$H$6</c:f>
              <c:numCache>
                <c:formatCode>General</c:formatCode>
                <c:ptCount val="7"/>
                <c:pt idx="0">
                  <c:v>61</c:v>
                </c:pt>
                <c:pt idx="1">
                  <c:v>807</c:v>
                </c:pt>
                <c:pt idx="2">
                  <c:v>1265</c:v>
                </c:pt>
                <c:pt idx="3">
                  <c:v>783</c:v>
                </c:pt>
                <c:pt idx="4">
                  <c:v>484</c:v>
                </c:pt>
                <c:pt idx="5">
                  <c:v>275</c:v>
                </c:pt>
                <c:pt idx="6">
                  <c:v>208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DA9-4238-9305-1BD849DBB0FB}"/>
            </c:ext>
          </c:extLst>
        </c:ser>
        <c:ser>
          <c:idx val="2"/>
          <c:order val="2"/>
          <c:tx>
            <c:strRef>
              <c:f>'TPM+ age Masculin'!$A$7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'TPM+ age Masculin'!$B$4:$H$4</c:f>
              <c:strCache>
                <c:ptCount val="7"/>
                <c:pt idx="0">
                  <c:v>0-14 M</c:v>
                </c:pt>
                <c:pt idx="1">
                  <c:v>15-24 M</c:v>
                </c:pt>
                <c:pt idx="2">
                  <c:v>25-34 M</c:v>
                </c:pt>
                <c:pt idx="3">
                  <c:v>35-44 M</c:v>
                </c:pt>
                <c:pt idx="4">
                  <c:v>45-54 M</c:v>
                </c:pt>
                <c:pt idx="5">
                  <c:v>55-64 M</c:v>
                </c:pt>
                <c:pt idx="6">
                  <c:v>65+ M</c:v>
                </c:pt>
              </c:strCache>
            </c:strRef>
          </c:cat>
          <c:val>
            <c:numRef>
              <c:f>'TPM+ age Masculin'!$B$7:$H$7</c:f>
              <c:numCache>
                <c:formatCode>General</c:formatCode>
                <c:ptCount val="7"/>
                <c:pt idx="0">
                  <c:v>50</c:v>
                </c:pt>
                <c:pt idx="1">
                  <c:v>1005</c:v>
                </c:pt>
                <c:pt idx="2">
                  <c:v>1438</c:v>
                </c:pt>
                <c:pt idx="3">
                  <c:v>896</c:v>
                </c:pt>
                <c:pt idx="4">
                  <c:v>531</c:v>
                </c:pt>
                <c:pt idx="5">
                  <c:v>293</c:v>
                </c:pt>
                <c:pt idx="6">
                  <c:v>250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DA9-4238-9305-1BD849DBB0FB}"/>
            </c:ext>
          </c:extLst>
        </c:ser>
        <c:ser>
          <c:idx val="3"/>
          <c:order val="3"/>
          <c:tx>
            <c:strRef>
              <c:f>'TPM+ age Masculin'!$A$8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'TPM+ age Masculin'!$B$4:$H$4</c:f>
              <c:strCache>
                <c:ptCount val="7"/>
                <c:pt idx="0">
                  <c:v>0-14 M</c:v>
                </c:pt>
                <c:pt idx="1">
                  <c:v>15-24 M</c:v>
                </c:pt>
                <c:pt idx="2">
                  <c:v>25-34 M</c:v>
                </c:pt>
                <c:pt idx="3">
                  <c:v>35-44 M</c:v>
                </c:pt>
                <c:pt idx="4">
                  <c:v>45-54 M</c:v>
                </c:pt>
                <c:pt idx="5">
                  <c:v>55-64 M</c:v>
                </c:pt>
                <c:pt idx="6">
                  <c:v>65+ M</c:v>
                </c:pt>
              </c:strCache>
            </c:strRef>
          </c:cat>
          <c:val>
            <c:numRef>
              <c:f>'TPM+ age Masculin'!$B$8:$H$8</c:f>
              <c:numCache>
                <c:formatCode>General</c:formatCode>
                <c:ptCount val="7"/>
                <c:pt idx="0">
                  <c:v>60</c:v>
                </c:pt>
                <c:pt idx="1">
                  <c:v>1085</c:v>
                </c:pt>
                <c:pt idx="2">
                  <c:v>1464</c:v>
                </c:pt>
                <c:pt idx="3">
                  <c:v>915</c:v>
                </c:pt>
                <c:pt idx="4">
                  <c:v>506</c:v>
                </c:pt>
                <c:pt idx="5">
                  <c:v>264</c:v>
                </c:pt>
                <c:pt idx="6">
                  <c:v>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DA9-4238-9305-1BD849DBB0FB}"/>
            </c:ext>
          </c:extLst>
        </c:ser>
        <c:ser>
          <c:idx val="4"/>
          <c:order val="4"/>
          <c:tx>
            <c:strRef>
              <c:f>'TPM+ age Masculin'!$A$9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'TPM+ age Masculin'!$B$4:$H$4</c:f>
              <c:strCache>
                <c:ptCount val="7"/>
                <c:pt idx="0">
                  <c:v>0-14 M</c:v>
                </c:pt>
                <c:pt idx="1">
                  <c:v>15-24 M</c:v>
                </c:pt>
                <c:pt idx="2">
                  <c:v>25-34 M</c:v>
                </c:pt>
                <c:pt idx="3">
                  <c:v>35-44 M</c:v>
                </c:pt>
                <c:pt idx="4">
                  <c:v>45-54 M</c:v>
                </c:pt>
                <c:pt idx="5">
                  <c:v>55-64 M</c:v>
                </c:pt>
                <c:pt idx="6">
                  <c:v>65+ M</c:v>
                </c:pt>
              </c:strCache>
            </c:strRef>
          </c:cat>
          <c:val>
            <c:numRef>
              <c:f>'TPM+ age Masculin'!$B$9:$H$9</c:f>
              <c:numCache>
                <c:formatCode>General</c:formatCode>
                <c:ptCount val="7"/>
                <c:pt idx="0">
                  <c:v>70</c:v>
                </c:pt>
                <c:pt idx="1">
                  <c:v>1053</c:v>
                </c:pt>
                <c:pt idx="2">
                  <c:v>1583</c:v>
                </c:pt>
                <c:pt idx="3">
                  <c:v>933</c:v>
                </c:pt>
                <c:pt idx="4">
                  <c:v>547</c:v>
                </c:pt>
                <c:pt idx="5">
                  <c:v>282</c:v>
                </c:pt>
                <c:pt idx="6">
                  <c:v>239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DA9-4238-9305-1BD849DBB0FB}"/>
            </c:ext>
          </c:extLst>
        </c:ser>
        <c:ser>
          <c:idx val="5"/>
          <c:order val="5"/>
          <c:tx>
            <c:strRef>
              <c:f>'TPM+ age Masculin'!$A$10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'TPM+ age Masculin'!$B$4:$H$4</c:f>
              <c:strCache>
                <c:ptCount val="7"/>
                <c:pt idx="0">
                  <c:v>0-14 M</c:v>
                </c:pt>
                <c:pt idx="1">
                  <c:v>15-24 M</c:v>
                </c:pt>
                <c:pt idx="2">
                  <c:v>25-34 M</c:v>
                </c:pt>
                <c:pt idx="3">
                  <c:v>35-44 M</c:v>
                </c:pt>
                <c:pt idx="4">
                  <c:v>45-54 M</c:v>
                </c:pt>
                <c:pt idx="5">
                  <c:v>55-64 M</c:v>
                </c:pt>
                <c:pt idx="6">
                  <c:v>65+ M</c:v>
                </c:pt>
              </c:strCache>
            </c:strRef>
          </c:cat>
          <c:val>
            <c:numRef>
              <c:f>'TPM+ age Masculin'!$B$10:$H$10</c:f>
              <c:numCache>
                <c:formatCode>General</c:formatCode>
                <c:ptCount val="7"/>
                <c:pt idx="0">
                  <c:v>60</c:v>
                </c:pt>
                <c:pt idx="1">
                  <c:v>1124</c:v>
                </c:pt>
                <c:pt idx="2">
                  <c:v>1606</c:v>
                </c:pt>
                <c:pt idx="3">
                  <c:v>919</c:v>
                </c:pt>
                <c:pt idx="4">
                  <c:v>553</c:v>
                </c:pt>
                <c:pt idx="5">
                  <c:v>292</c:v>
                </c:pt>
                <c:pt idx="6">
                  <c:v>230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DA9-4238-9305-1BD849DBB0FB}"/>
            </c:ext>
          </c:extLst>
        </c:ser>
        <c:ser>
          <c:idx val="6"/>
          <c:order val="6"/>
          <c:tx>
            <c:strRef>
              <c:f>'TPM+ age Masculin'!$A$11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'TPM+ age Masculin'!$B$4:$H$4</c:f>
              <c:strCache>
                <c:ptCount val="7"/>
                <c:pt idx="0">
                  <c:v>0-14 M</c:v>
                </c:pt>
                <c:pt idx="1">
                  <c:v>15-24 M</c:v>
                </c:pt>
                <c:pt idx="2">
                  <c:v>25-34 M</c:v>
                </c:pt>
                <c:pt idx="3">
                  <c:v>35-44 M</c:v>
                </c:pt>
                <c:pt idx="4">
                  <c:v>45-54 M</c:v>
                </c:pt>
                <c:pt idx="5">
                  <c:v>55-64 M</c:v>
                </c:pt>
                <c:pt idx="6">
                  <c:v>65+ M</c:v>
                </c:pt>
              </c:strCache>
            </c:strRef>
          </c:cat>
          <c:val>
            <c:numRef>
              <c:f>'TPM+ age Masculin'!$B$11:$H$11</c:f>
              <c:numCache>
                <c:formatCode>General</c:formatCode>
                <c:ptCount val="7"/>
                <c:pt idx="0">
                  <c:v>57</c:v>
                </c:pt>
                <c:pt idx="1">
                  <c:v>1053</c:v>
                </c:pt>
                <c:pt idx="2">
                  <c:v>1722</c:v>
                </c:pt>
                <c:pt idx="3">
                  <c:v>875</c:v>
                </c:pt>
                <c:pt idx="4">
                  <c:v>549</c:v>
                </c:pt>
                <c:pt idx="5">
                  <c:v>329</c:v>
                </c:pt>
                <c:pt idx="6">
                  <c:v>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EDA9-4238-9305-1BD849DBB0FB}"/>
            </c:ext>
          </c:extLst>
        </c:ser>
        <c:ser>
          <c:idx val="7"/>
          <c:order val="7"/>
          <c:tx>
            <c:strRef>
              <c:f>'TPM+ age Masculin'!$A$12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'TPM+ age Masculin'!$B$4:$H$4</c:f>
              <c:strCache>
                <c:ptCount val="7"/>
                <c:pt idx="0">
                  <c:v>0-14 M</c:v>
                </c:pt>
                <c:pt idx="1">
                  <c:v>15-24 M</c:v>
                </c:pt>
                <c:pt idx="2">
                  <c:v>25-34 M</c:v>
                </c:pt>
                <c:pt idx="3">
                  <c:v>35-44 M</c:v>
                </c:pt>
                <c:pt idx="4">
                  <c:v>45-54 M</c:v>
                </c:pt>
                <c:pt idx="5">
                  <c:v>55-64 M</c:v>
                </c:pt>
                <c:pt idx="6">
                  <c:v>65+ M</c:v>
                </c:pt>
              </c:strCache>
            </c:strRef>
          </c:cat>
          <c:val>
            <c:numRef>
              <c:f>'TPM+ age Masculin'!$B$12:$H$12</c:f>
              <c:numCache>
                <c:formatCode>General</c:formatCode>
                <c:ptCount val="7"/>
                <c:pt idx="0">
                  <c:v>67</c:v>
                </c:pt>
                <c:pt idx="1">
                  <c:v>1274</c:v>
                </c:pt>
                <c:pt idx="2">
                  <c:v>1767</c:v>
                </c:pt>
                <c:pt idx="3">
                  <c:v>907</c:v>
                </c:pt>
                <c:pt idx="4">
                  <c:v>593</c:v>
                </c:pt>
                <c:pt idx="5">
                  <c:v>351</c:v>
                </c:pt>
                <c:pt idx="6">
                  <c:v>228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EDA9-4238-9305-1BD849DBB0FB}"/>
            </c:ext>
          </c:extLst>
        </c:ser>
        <c:ser>
          <c:idx val="8"/>
          <c:order val="8"/>
          <c:tx>
            <c:strRef>
              <c:f>'TPM+ age Masculin'!$A$13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'TPM+ age Masculin'!$B$4:$H$4</c:f>
              <c:strCache>
                <c:ptCount val="7"/>
                <c:pt idx="0">
                  <c:v>0-14 M</c:v>
                </c:pt>
                <c:pt idx="1">
                  <c:v>15-24 M</c:v>
                </c:pt>
                <c:pt idx="2">
                  <c:v>25-34 M</c:v>
                </c:pt>
                <c:pt idx="3">
                  <c:v>35-44 M</c:v>
                </c:pt>
                <c:pt idx="4">
                  <c:v>45-54 M</c:v>
                </c:pt>
                <c:pt idx="5">
                  <c:v>55-64 M</c:v>
                </c:pt>
                <c:pt idx="6">
                  <c:v>65+ M</c:v>
                </c:pt>
              </c:strCache>
            </c:strRef>
          </c:cat>
          <c:val>
            <c:numRef>
              <c:f>'TPM+ age Masculin'!$B$13:$H$13</c:f>
              <c:numCache>
                <c:formatCode>General</c:formatCode>
                <c:ptCount val="7"/>
                <c:pt idx="0">
                  <c:v>67</c:v>
                </c:pt>
                <c:pt idx="1">
                  <c:v>1357</c:v>
                </c:pt>
                <c:pt idx="2">
                  <c:v>1790</c:v>
                </c:pt>
                <c:pt idx="3">
                  <c:v>1033</c:v>
                </c:pt>
                <c:pt idx="4">
                  <c:v>641</c:v>
                </c:pt>
                <c:pt idx="5">
                  <c:v>341</c:v>
                </c:pt>
                <c:pt idx="6">
                  <c:v>251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DA9-4238-9305-1BD849DBB0FB}"/>
            </c:ext>
          </c:extLst>
        </c:ser>
        <c:ser>
          <c:idx val="9"/>
          <c:order val="9"/>
          <c:tx>
            <c:strRef>
              <c:f>'TPM+ age Masculin'!$A$14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'TPM+ age Masculin'!$B$4:$H$4</c:f>
              <c:strCache>
                <c:ptCount val="7"/>
                <c:pt idx="0">
                  <c:v>0-14 M</c:v>
                </c:pt>
                <c:pt idx="1">
                  <c:v>15-24 M</c:v>
                </c:pt>
                <c:pt idx="2">
                  <c:v>25-34 M</c:v>
                </c:pt>
                <c:pt idx="3">
                  <c:v>35-44 M</c:v>
                </c:pt>
                <c:pt idx="4">
                  <c:v>45-54 M</c:v>
                </c:pt>
                <c:pt idx="5">
                  <c:v>55-64 M</c:v>
                </c:pt>
                <c:pt idx="6">
                  <c:v>65+ M</c:v>
                </c:pt>
              </c:strCache>
            </c:strRef>
          </c:cat>
          <c:val>
            <c:numRef>
              <c:f>'TPM+ age Masculin'!$B$14:$H$14</c:f>
              <c:numCache>
                <c:formatCode>General</c:formatCode>
                <c:ptCount val="7"/>
                <c:pt idx="0">
                  <c:v>79</c:v>
                </c:pt>
                <c:pt idx="1">
                  <c:v>1339</c:v>
                </c:pt>
                <c:pt idx="2">
                  <c:v>1775</c:v>
                </c:pt>
                <c:pt idx="3">
                  <c:v>967</c:v>
                </c:pt>
                <c:pt idx="4">
                  <c:v>583</c:v>
                </c:pt>
                <c:pt idx="5">
                  <c:v>326</c:v>
                </c:pt>
                <c:pt idx="6">
                  <c:v>219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EDA9-4238-9305-1BD849DBB0FB}"/>
            </c:ext>
          </c:extLst>
        </c:ser>
        <c:ser>
          <c:idx val="10"/>
          <c:order val="10"/>
          <c:tx>
            <c:strRef>
              <c:f>'TPM+ age Masculin'!$A$15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strRef>
              <c:f>'TPM+ age Masculin'!$B$4:$H$4</c:f>
              <c:strCache>
                <c:ptCount val="7"/>
                <c:pt idx="0">
                  <c:v>0-14 M</c:v>
                </c:pt>
                <c:pt idx="1">
                  <c:v>15-24 M</c:v>
                </c:pt>
                <c:pt idx="2">
                  <c:v>25-34 M</c:v>
                </c:pt>
                <c:pt idx="3">
                  <c:v>35-44 M</c:v>
                </c:pt>
                <c:pt idx="4">
                  <c:v>45-54 M</c:v>
                </c:pt>
                <c:pt idx="5">
                  <c:v>55-64 M</c:v>
                </c:pt>
                <c:pt idx="6">
                  <c:v>65+ M</c:v>
                </c:pt>
              </c:strCache>
            </c:strRef>
          </c:cat>
          <c:val>
            <c:numRef>
              <c:f>'TPM+ age Masculin'!$B$15:$H$15</c:f>
              <c:numCache>
                <c:formatCode>General</c:formatCode>
                <c:ptCount val="7"/>
                <c:pt idx="0">
                  <c:v>75</c:v>
                </c:pt>
                <c:pt idx="1">
                  <c:v>1264</c:v>
                </c:pt>
                <c:pt idx="2">
                  <c:v>1834</c:v>
                </c:pt>
                <c:pt idx="3">
                  <c:v>981</c:v>
                </c:pt>
                <c:pt idx="4">
                  <c:v>582</c:v>
                </c:pt>
                <c:pt idx="5">
                  <c:v>335</c:v>
                </c:pt>
                <c:pt idx="6">
                  <c:v>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DA9-4238-9305-1BD849DBB0FB}"/>
            </c:ext>
          </c:extLst>
        </c:ser>
        <c:ser>
          <c:idx val="11"/>
          <c:order val="11"/>
          <c:tx>
            <c:strRef>
              <c:f>'TPM+ age Masculin'!$A$16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strRef>
              <c:f>'TPM+ age Masculin'!$B$4:$H$4</c:f>
              <c:strCache>
                <c:ptCount val="7"/>
                <c:pt idx="0">
                  <c:v>0-14 M</c:v>
                </c:pt>
                <c:pt idx="1">
                  <c:v>15-24 M</c:v>
                </c:pt>
                <c:pt idx="2">
                  <c:v>25-34 M</c:v>
                </c:pt>
                <c:pt idx="3">
                  <c:v>35-44 M</c:v>
                </c:pt>
                <c:pt idx="4">
                  <c:v>45-54 M</c:v>
                </c:pt>
                <c:pt idx="5">
                  <c:v>55-64 M</c:v>
                </c:pt>
                <c:pt idx="6">
                  <c:v>65+ M</c:v>
                </c:pt>
              </c:strCache>
            </c:strRef>
          </c:cat>
          <c:val>
            <c:numRef>
              <c:f>'TPM+ age Masculin'!$B$16:$H$16</c:f>
              <c:numCache>
                <c:formatCode>General</c:formatCode>
                <c:ptCount val="7"/>
                <c:pt idx="0">
                  <c:v>84</c:v>
                </c:pt>
                <c:pt idx="1">
                  <c:v>1454</c:v>
                </c:pt>
                <c:pt idx="2">
                  <c:v>2036</c:v>
                </c:pt>
                <c:pt idx="3">
                  <c:v>1121</c:v>
                </c:pt>
                <c:pt idx="4">
                  <c:v>597</c:v>
                </c:pt>
                <c:pt idx="5">
                  <c:v>365</c:v>
                </c:pt>
                <c:pt idx="6">
                  <c:v>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EDA9-4238-9305-1BD849DBB0FB}"/>
            </c:ext>
          </c:extLst>
        </c:ser>
        <c:ser>
          <c:idx val="12"/>
          <c:order val="12"/>
          <c:tx>
            <c:strRef>
              <c:f>'TPM+ age Masculin'!$A$17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'TPM+ age Masculin'!$B$4:$H$4</c:f>
              <c:strCache>
                <c:ptCount val="7"/>
                <c:pt idx="0">
                  <c:v>0-14 M</c:v>
                </c:pt>
                <c:pt idx="1">
                  <c:v>15-24 M</c:v>
                </c:pt>
                <c:pt idx="2">
                  <c:v>25-34 M</c:v>
                </c:pt>
                <c:pt idx="3">
                  <c:v>35-44 M</c:v>
                </c:pt>
                <c:pt idx="4">
                  <c:v>45-54 M</c:v>
                </c:pt>
                <c:pt idx="5">
                  <c:v>55-64 M</c:v>
                </c:pt>
                <c:pt idx="6">
                  <c:v>65+ M</c:v>
                </c:pt>
              </c:strCache>
            </c:strRef>
          </c:cat>
          <c:val>
            <c:numRef>
              <c:f>'TPM+ age Masculin'!$B$17:$H$17</c:f>
              <c:numCache>
                <c:formatCode>General</c:formatCode>
                <c:ptCount val="7"/>
                <c:pt idx="0">
                  <c:v>71</c:v>
                </c:pt>
                <c:pt idx="1">
                  <c:v>1634</c:v>
                </c:pt>
                <c:pt idx="2">
                  <c:v>2107</c:v>
                </c:pt>
                <c:pt idx="3">
                  <c:v>1191</c:v>
                </c:pt>
                <c:pt idx="4">
                  <c:v>715</c:v>
                </c:pt>
                <c:pt idx="5">
                  <c:v>419</c:v>
                </c:pt>
                <c:pt idx="6">
                  <c:v>249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DA9-4238-9305-1BD849DBB0FB}"/>
            </c:ext>
          </c:extLst>
        </c:ser>
        <c:ser>
          <c:idx val="13"/>
          <c:order val="13"/>
          <c:tx>
            <c:strRef>
              <c:f>'TPM+ age Masculin'!$A$18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'TPM+ age Masculin'!$B$4:$H$4</c:f>
              <c:strCache>
                <c:ptCount val="7"/>
                <c:pt idx="0">
                  <c:v>0-14 M</c:v>
                </c:pt>
                <c:pt idx="1">
                  <c:v>15-24 M</c:v>
                </c:pt>
                <c:pt idx="2">
                  <c:v>25-34 M</c:v>
                </c:pt>
                <c:pt idx="3">
                  <c:v>35-44 M</c:v>
                </c:pt>
                <c:pt idx="4">
                  <c:v>45-54 M</c:v>
                </c:pt>
                <c:pt idx="5">
                  <c:v>55-64 M</c:v>
                </c:pt>
                <c:pt idx="6">
                  <c:v>65+ M</c:v>
                </c:pt>
              </c:strCache>
            </c:strRef>
          </c:cat>
          <c:val>
            <c:numRef>
              <c:f>'TPM+ age Masculin'!$B$18:$H$18</c:f>
              <c:numCache>
                <c:formatCode>General</c:formatCode>
                <c:ptCount val="7"/>
                <c:pt idx="0">
                  <c:v>105</c:v>
                </c:pt>
                <c:pt idx="1">
                  <c:v>1554</c:v>
                </c:pt>
                <c:pt idx="2">
                  <c:v>2181</c:v>
                </c:pt>
                <c:pt idx="3">
                  <c:v>1267</c:v>
                </c:pt>
                <c:pt idx="4">
                  <c:v>749</c:v>
                </c:pt>
                <c:pt idx="5">
                  <c:v>424</c:v>
                </c:pt>
                <c:pt idx="6">
                  <c:v>267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EDA9-4238-9305-1BD849DBB0FB}"/>
            </c:ext>
          </c:extLst>
        </c:ser>
        <c:ser>
          <c:idx val="14"/>
          <c:order val="14"/>
          <c:tx>
            <c:strRef>
              <c:f>'TPM+ age Masculin'!$A$19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'TPM+ age Masculin'!$B$4:$H$4</c:f>
              <c:strCache>
                <c:ptCount val="7"/>
                <c:pt idx="0">
                  <c:v>0-14 M</c:v>
                </c:pt>
                <c:pt idx="1">
                  <c:v>15-24 M</c:v>
                </c:pt>
                <c:pt idx="2">
                  <c:v>25-34 M</c:v>
                </c:pt>
                <c:pt idx="3">
                  <c:v>35-44 M</c:v>
                </c:pt>
                <c:pt idx="4">
                  <c:v>45-54 M</c:v>
                </c:pt>
                <c:pt idx="5">
                  <c:v>55-64 M</c:v>
                </c:pt>
                <c:pt idx="6">
                  <c:v>65+ M</c:v>
                </c:pt>
              </c:strCache>
            </c:strRef>
          </c:cat>
          <c:val>
            <c:numRef>
              <c:f>'TPM+ age Masculin'!$B$19:$H$19</c:f>
              <c:numCache>
                <c:formatCode>General</c:formatCode>
                <c:ptCount val="7"/>
                <c:pt idx="0">
                  <c:v>137</c:v>
                </c:pt>
                <c:pt idx="1">
                  <c:v>1590</c:v>
                </c:pt>
                <c:pt idx="2">
                  <c:v>2202</c:v>
                </c:pt>
                <c:pt idx="3">
                  <c:v>1377</c:v>
                </c:pt>
                <c:pt idx="4">
                  <c:v>792</c:v>
                </c:pt>
                <c:pt idx="5">
                  <c:v>489</c:v>
                </c:pt>
                <c:pt idx="6">
                  <c:v>324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EDA9-4238-9305-1BD849DBB0FB}"/>
            </c:ext>
          </c:extLst>
        </c:ser>
        <c:gapWidth val="219"/>
        <c:overlap val="-27"/>
        <c:axId val="77705216"/>
        <c:axId val="77706752"/>
      </c:barChart>
      <c:catAx>
        <c:axId val="777052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706752"/>
        <c:crosses val="autoZero"/>
        <c:auto val="1"/>
        <c:lblAlgn val="ctr"/>
        <c:lblOffset val="100"/>
      </c:catAx>
      <c:valAx>
        <c:axId val="777067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705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'TPM+ age Féminin'!$A$5</c:f>
              <c:strCache>
                <c:ptCount val="1"/>
                <c:pt idx="0">
                  <c:v>2001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'TPM+ age Féminin'!$B$4:$H$4</c:f>
              <c:strCache>
                <c:ptCount val="7"/>
                <c:pt idx="0">
                  <c:v>0-14 F</c:v>
                </c:pt>
                <c:pt idx="1">
                  <c:v>15-24 F</c:v>
                </c:pt>
                <c:pt idx="2">
                  <c:v>25-34 F</c:v>
                </c:pt>
                <c:pt idx="3">
                  <c:v>35-44 F</c:v>
                </c:pt>
                <c:pt idx="4">
                  <c:v>45-54 F</c:v>
                </c:pt>
                <c:pt idx="5">
                  <c:v>55-64 F</c:v>
                </c:pt>
                <c:pt idx="6">
                  <c:v>65+ F</c:v>
                </c:pt>
              </c:strCache>
            </c:strRef>
          </c:cat>
          <c:val>
            <c:numRef>
              <c:f>'TPM+ age Féminin'!$B$5:$H$5</c:f>
              <c:numCache>
                <c:formatCode>General</c:formatCode>
                <c:ptCount val="7"/>
                <c:pt idx="0">
                  <c:v>90</c:v>
                </c:pt>
                <c:pt idx="1">
                  <c:v>540</c:v>
                </c:pt>
                <c:pt idx="2">
                  <c:v>531</c:v>
                </c:pt>
                <c:pt idx="3">
                  <c:v>333</c:v>
                </c:pt>
                <c:pt idx="4">
                  <c:v>204</c:v>
                </c:pt>
                <c:pt idx="5">
                  <c:v>113</c:v>
                </c:pt>
                <c:pt idx="6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E5-44DC-942D-B41D8416A291}"/>
            </c:ext>
          </c:extLst>
        </c:ser>
        <c:ser>
          <c:idx val="1"/>
          <c:order val="1"/>
          <c:tx>
            <c:strRef>
              <c:f>'TPM+ age Féminin'!$A$6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'TPM+ age Féminin'!$B$4:$H$4</c:f>
              <c:strCache>
                <c:ptCount val="7"/>
                <c:pt idx="0">
                  <c:v>0-14 F</c:v>
                </c:pt>
                <c:pt idx="1">
                  <c:v>15-24 F</c:v>
                </c:pt>
                <c:pt idx="2">
                  <c:v>25-34 F</c:v>
                </c:pt>
                <c:pt idx="3">
                  <c:v>35-44 F</c:v>
                </c:pt>
                <c:pt idx="4">
                  <c:v>45-54 F</c:v>
                </c:pt>
                <c:pt idx="5">
                  <c:v>55-64 F</c:v>
                </c:pt>
                <c:pt idx="6">
                  <c:v>65+ F</c:v>
                </c:pt>
              </c:strCache>
            </c:strRef>
          </c:cat>
          <c:val>
            <c:numRef>
              <c:f>'TPM+ age Féminin'!$B$6:$H$6</c:f>
              <c:numCache>
                <c:formatCode>General</c:formatCode>
                <c:ptCount val="7"/>
                <c:pt idx="0">
                  <c:v>68</c:v>
                </c:pt>
                <c:pt idx="1">
                  <c:v>545</c:v>
                </c:pt>
                <c:pt idx="2">
                  <c:v>520</c:v>
                </c:pt>
                <c:pt idx="3">
                  <c:v>298</c:v>
                </c:pt>
                <c:pt idx="4">
                  <c:v>213</c:v>
                </c:pt>
                <c:pt idx="5">
                  <c:v>117</c:v>
                </c:pt>
                <c:pt idx="6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BE5-44DC-942D-B41D8416A291}"/>
            </c:ext>
          </c:extLst>
        </c:ser>
        <c:ser>
          <c:idx val="2"/>
          <c:order val="2"/>
          <c:tx>
            <c:strRef>
              <c:f>'TPM+ age Féminin'!$A$7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'TPM+ age Féminin'!$B$4:$H$4</c:f>
              <c:strCache>
                <c:ptCount val="7"/>
                <c:pt idx="0">
                  <c:v>0-14 F</c:v>
                </c:pt>
                <c:pt idx="1">
                  <c:v>15-24 F</c:v>
                </c:pt>
                <c:pt idx="2">
                  <c:v>25-34 F</c:v>
                </c:pt>
                <c:pt idx="3">
                  <c:v>35-44 F</c:v>
                </c:pt>
                <c:pt idx="4">
                  <c:v>45-54 F</c:v>
                </c:pt>
                <c:pt idx="5">
                  <c:v>55-64 F</c:v>
                </c:pt>
                <c:pt idx="6">
                  <c:v>65+ F</c:v>
                </c:pt>
              </c:strCache>
            </c:strRef>
          </c:cat>
          <c:val>
            <c:numRef>
              <c:f>'TPM+ age Féminin'!$B$7:$H$7</c:f>
              <c:numCache>
                <c:formatCode>General</c:formatCode>
                <c:ptCount val="7"/>
                <c:pt idx="0">
                  <c:v>77</c:v>
                </c:pt>
                <c:pt idx="1">
                  <c:v>629</c:v>
                </c:pt>
                <c:pt idx="2">
                  <c:v>600</c:v>
                </c:pt>
                <c:pt idx="3">
                  <c:v>398</c:v>
                </c:pt>
                <c:pt idx="4">
                  <c:v>212</c:v>
                </c:pt>
                <c:pt idx="5">
                  <c:v>122</c:v>
                </c:pt>
                <c:pt idx="6">
                  <c:v>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BE5-44DC-942D-B41D8416A291}"/>
            </c:ext>
          </c:extLst>
        </c:ser>
        <c:ser>
          <c:idx val="3"/>
          <c:order val="3"/>
          <c:tx>
            <c:strRef>
              <c:f>'TPM+ age Féminin'!$A$8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'TPM+ age Féminin'!$B$4:$H$4</c:f>
              <c:strCache>
                <c:ptCount val="7"/>
                <c:pt idx="0">
                  <c:v>0-14 F</c:v>
                </c:pt>
                <c:pt idx="1">
                  <c:v>15-24 F</c:v>
                </c:pt>
                <c:pt idx="2">
                  <c:v>25-34 F</c:v>
                </c:pt>
                <c:pt idx="3">
                  <c:v>35-44 F</c:v>
                </c:pt>
                <c:pt idx="4">
                  <c:v>45-54 F</c:v>
                </c:pt>
                <c:pt idx="5">
                  <c:v>55-64 F</c:v>
                </c:pt>
                <c:pt idx="6">
                  <c:v>65+ F</c:v>
                </c:pt>
              </c:strCache>
            </c:strRef>
          </c:cat>
          <c:val>
            <c:numRef>
              <c:f>'TPM+ age Féminin'!$B$8:$H$8</c:f>
              <c:numCache>
                <c:formatCode>General</c:formatCode>
                <c:ptCount val="7"/>
                <c:pt idx="0">
                  <c:v>73</c:v>
                </c:pt>
                <c:pt idx="1">
                  <c:v>620</c:v>
                </c:pt>
                <c:pt idx="2">
                  <c:v>485</c:v>
                </c:pt>
                <c:pt idx="3">
                  <c:v>324</c:v>
                </c:pt>
                <c:pt idx="4">
                  <c:v>211</c:v>
                </c:pt>
                <c:pt idx="5">
                  <c:v>139</c:v>
                </c:pt>
                <c:pt idx="6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BE5-44DC-942D-B41D8416A291}"/>
            </c:ext>
          </c:extLst>
        </c:ser>
        <c:ser>
          <c:idx val="4"/>
          <c:order val="4"/>
          <c:tx>
            <c:strRef>
              <c:f>'TPM+ age Féminin'!$A$9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'TPM+ age Féminin'!$B$4:$H$4</c:f>
              <c:strCache>
                <c:ptCount val="7"/>
                <c:pt idx="0">
                  <c:v>0-14 F</c:v>
                </c:pt>
                <c:pt idx="1">
                  <c:v>15-24 F</c:v>
                </c:pt>
                <c:pt idx="2">
                  <c:v>25-34 F</c:v>
                </c:pt>
                <c:pt idx="3">
                  <c:v>35-44 F</c:v>
                </c:pt>
                <c:pt idx="4">
                  <c:v>45-54 F</c:v>
                </c:pt>
                <c:pt idx="5">
                  <c:v>55-64 F</c:v>
                </c:pt>
                <c:pt idx="6">
                  <c:v>65+ F</c:v>
                </c:pt>
              </c:strCache>
            </c:strRef>
          </c:cat>
          <c:val>
            <c:numRef>
              <c:f>'TPM+ age Féminin'!$B$9:$H$9</c:f>
              <c:numCache>
                <c:formatCode>General</c:formatCode>
                <c:ptCount val="7"/>
                <c:pt idx="0">
                  <c:v>90</c:v>
                </c:pt>
                <c:pt idx="1">
                  <c:v>723</c:v>
                </c:pt>
                <c:pt idx="2">
                  <c:v>603</c:v>
                </c:pt>
                <c:pt idx="3">
                  <c:v>362</c:v>
                </c:pt>
                <c:pt idx="4">
                  <c:v>203</c:v>
                </c:pt>
                <c:pt idx="5">
                  <c:v>126</c:v>
                </c:pt>
                <c:pt idx="6">
                  <c:v>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BE5-44DC-942D-B41D8416A291}"/>
            </c:ext>
          </c:extLst>
        </c:ser>
        <c:ser>
          <c:idx val="5"/>
          <c:order val="5"/>
          <c:tx>
            <c:strRef>
              <c:f>'TPM+ age Féminin'!$A$10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'TPM+ age Féminin'!$B$4:$H$4</c:f>
              <c:strCache>
                <c:ptCount val="7"/>
                <c:pt idx="0">
                  <c:v>0-14 F</c:v>
                </c:pt>
                <c:pt idx="1">
                  <c:v>15-24 F</c:v>
                </c:pt>
                <c:pt idx="2">
                  <c:v>25-34 F</c:v>
                </c:pt>
                <c:pt idx="3">
                  <c:v>35-44 F</c:v>
                </c:pt>
                <c:pt idx="4">
                  <c:v>45-54 F</c:v>
                </c:pt>
                <c:pt idx="5">
                  <c:v>55-64 F</c:v>
                </c:pt>
                <c:pt idx="6">
                  <c:v>65+ F</c:v>
                </c:pt>
              </c:strCache>
            </c:strRef>
          </c:cat>
          <c:val>
            <c:numRef>
              <c:f>'TPM+ age Féminin'!$B$10:$H$10</c:f>
              <c:numCache>
                <c:formatCode>General</c:formatCode>
                <c:ptCount val="7"/>
                <c:pt idx="0">
                  <c:v>74</c:v>
                </c:pt>
                <c:pt idx="1">
                  <c:v>676</c:v>
                </c:pt>
                <c:pt idx="2">
                  <c:v>572</c:v>
                </c:pt>
                <c:pt idx="3">
                  <c:v>360</c:v>
                </c:pt>
                <c:pt idx="4">
                  <c:v>204</c:v>
                </c:pt>
                <c:pt idx="5">
                  <c:v>124</c:v>
                </c:pt>
                <c:pt idx="6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BE5-44DC-942D-B41D8416A291}"/>
            </c:ext>
          </c:extLst>
        </c:ser>
        <c:ser>
          <c:idx val="6"/>
          <c:order val="6"/>
          <c:tx>
            <c:strRef>
              <c:f>'TPM+ age Féminin'!$A$11</c:f>
              <c:strCache>
                <c:ptCount val="1"/>
                <c:pt idx="0">
                  <c:v>2007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'TPM+ age Féminin'!$B$4:$H$4</c:f>
              <c:strCache>
                <c:ptCount val="7"/>
                <c:pt idx="0">
                  <c:v>0-14 F</c:v>
                </c:pt>
                <c:pt idx="1">
                  <c:v>15-24 F</c:v>
                </c:pt>
                <c:pt idx="2">
                  <c:v>25-34 F</c:v>
                </c:pt>
                <c:pt idx="3">
                  <c:v>35-44 F</c:v>
                </c:pt>
                <c:pt idx="4">
                  <c:v>45-54 F</c:v>
                </c:pt>
                <c:pt idx="5">
                  <c:v>55-64 F</c:v>
                </c:pt>
                <c:pt idx="6">
                  <c:v>65+ F</c:v>
                </c:pt>
              </c:strCache>
            </c:strRef>
          </c:cat>
          <c:val>
            <c:numRef>
              <c:f>'TPM+ age Féminin'!$B$11:$H$11</c:f>
              <c:numCache>
                <c:formatCode>General</c:formatCode>
                <c:ptCount val="7"/>
                <c:pt idx="0">
                  <c:v>73</c:v>
                </c:pt>
                <c:pt idx="1">
                  <c:v>761</c:v>
                </c:pt>
                <c:pt idx="2">
                  <c:v>603</c:v>
                </c:pt>
                <c:pt idx="3">
                  <c:v>378</c:v>
                </c:pt>
                <c:pt idx="4">
                  <c:v>241</c:v>
                </c:pt>
                <c:pt idx="5">
                  <c:v>121</c:v>
                </c:pt>
                <c:pt idx="6">
                  <c:v>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BE5-44DC-942D-B41D8416A291}"/>
            </c:ext>
          </c:extLst>
        </c:ser>
        <c:ser>
          <c:idx val="7"/>
          <c:order val="7"/>
          <c:tx>
            <c:strRef>
              <c:f>'TPM+ age Féminin'!$A$12</c:f>
              <c:strCache>
                <c:ptCount val="1"/>
                <c:pt idx="0">
                  <c:v>2008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cat>
            <c:strRef>
              <c:f>'TPM+ age Féminin'!$B$4:$H$4</c:f>
              <c:strCache>
                <c:ptCount val="7"/>
                <c:pt idx="0">
                  <c:v>0-14 F</c:v>
                </c:pt>
                <c:pt idx="1">
                  <c:v>15-24 F</c:v>
                </c:pt>
                <c:pt idx="2">
                  <c:v>25-34 F</c:v>
                </c:pt>
                <c:pt idx="3">
                  <c:v>35-44 F</c:v>
                </c:pt>
                <c:pt idx="4">
                  <c:v>45-54 F</c:v>
                </c:pt>
                <c:pt idx="5">
                  <c:v>55-64 F</c:v>
                </c:pt>
                <c:pt idx="6">
                  <c:v>65+ F</c:v>
                </c:pt>
              </c:strCache>
            </c:strRef>
          </c:cat>
          <c:val>
            <c:numRef>
              <c:f>'TPM+ age Féminin'!$B$12:$H$12</c:f>
              <c:numCache>
                <c:formatCode>General</c:formatCode>
                <c:ptCount val="7"/>
                <c:pt idx="0">
                  <c:v>79</c:v>
                </c:pt>
                <c:pt idx="1">
                  <c:v>816</c:v>
                </c:pt>
                <c:pt idx="2">
                  <c:v>659</c:v>
                </c:pt>
                <c:pt idx="3">
                  <c:v>368</c:v>
                </c:pt>
                <c:pt idx="4">
                  <c:v>230</c:v>
                </c:pt>
                <c:pt idx="5">
                  <c:v>148</c:v>
                </c:pt>
                <c:pt idx="6">
                  <c:v>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BE5-44DC-942D-B41D8416A291}"/>
            </c:ext>
          </c:extLst>
        </c:ser>
        <c:ser>
          <c:idx val="8"/>
          <c:order val="8"/>
          <c:tx>
            <c:strRef>
              <c:f>'TPM+ age Féminin'!$A$13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cat>
            <c:strRef>
              <c:f>'TPM+ age Féminin'!$B$4:$H$4</c:f>
              <c:strCache>
                <c:ptCount val="7"/>
                <c:pt idx="0">
                  <c:v>0-14 F</c:v>
                </c:pt>
                <c:pt idx="1">
                  <c:v>15-24 F</c:v>
                </c:pt>
                <c:pt idx="2">
                  <c:v>25-34 F</c:v>
                </c:pt>
                <c:pt idx="3">
                  <c:v>35-44 F</c:v>
                </c:pt>
                <c:pt idx="4">
                  <c:v>45-54 F</c:v>
                </c:pt>
                <c:pt idx="5">
                  <c:v>55-64 F</c:v>
                </c:pt>
                <c:pt idx="6">
                  <c:v>65+ F</c:v>
                </c:pt>
              </c:strCache>
            </c:strRef>
          </c:cat>
          <c:val>
            <c:numRef>
              <c:f>'TPM+ age Féminin'!$B$13:$H$13</c:f>
              <c:numCache>
                <c:formatCode>General</c:formatCode>
                <c:ptCount val="7"/>
                <c:pt idx="0">
                  <c:v>105</c:v>
                </c:pt>
                <c:pt idx="1">
                  <c:v>813</c:v>
                </c:pt>
                <c:pt idx="2">
                  <c:v>658</c:v>
                </c:pt>
                <c:pt idx="3">
                  <c:v>356</c:v>
                </c:pt>
                <c:pt idx="4">
                  <c:v>235</c:v>
                </c:pt>
                <c:pt idx="5">
                  <c:v>129</c:v>
                </c:pt>
                <c:pt idx="6">
                  <c:v>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BE5-44DC-942D-B41D8416A291}"/>
            </c:ext>
          </c:extLst>
        </c:ser>
        <c:ser>
          <c:idx val="9"/>
          <c:order val="9"/>
          <c:tx>
            <c:strRef>
              <c:f>'TPM+ age Féminin'!$A$14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cat>
            <c:strRef>
              <c:f>'TPM+ age Féminin'!$B$4:$H$4</c:f>
              <c:strCache>
                <c:ptCount val="7"/>
                <c:pt idx="0">
                  <c:v>0-14 F</c:v>
                </c:pt>
                <c:pt idx="1">
                  <c:v>15-24 F</c:v>
                </c:pt>
                <c:pt idx="2">
                  <c:v>25-34 F</c:v>
                </c:pt>
                <c:pt idx="3">
                  <c:v>35-44 F</c:v>
                </c:pt>
                <c:pt idx="4">
                  <c:v>45-54 F</c:v>
                </c:pt>
                <c:pt idx="5">
                  <c:v>55-64 F</c:v>
                </c:pt>
                <c:pt idx="6">
                  <c:v>65+ F</c:v>
                </c:pt>
              </c:strCache>
            </c:strRef>
          </c:cat>
          <c:val>
            <c:numRef>
              <c:f>'TPM+ age Féminin'!$B$14:$H$14</c:f>
              <c:numCache>
                <c:formatCode>General</c:formatCode>
                <c:ptCount val="7"/>
                <c:pt idx="0">
                  <c:v>79</c:v>
                </c:pt>
                <c:pt idx="1">
                  <c:v>833</c:v>
                </c:pt>
                <c:pt idx="2">
                  <c:v>638</c:v>
                </c:pt>
                <c:pt idx="3">
                  <c:v>332</c:v>
                </c:pt>
                <c:pt idx="4">
                  <c:v>213</c:v>
                </c:pt>
                <c:pt idx="5">
                  <c:v>136</c:v>
                </c:pt>
                <c:pt idx="6">
                  <c:v>103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BE5-44DC-942D-B41D8416A291}"/>
            </c:ext>
          </c:extLst>
        </c:ser>
        <c:ser>
          <c:idx val="10"/>
          <c:order val="10"/>
          <c:tx>
            <c:strRef>
              <c:f>'TPM+ age Féminin'!$A$15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cat>
            <c:strRef>
              <c:f>'TPM+ age Féminin'!$B$4:$H$4</c:f>
              <c:strCache>
                <c:ptCount val="7"/>
                <c:pt idx="0">
                  <c:v>0-14 F</c:v>
                </c:pt>
                <c:pt idx="1">
                  <c:v>15-24 F</c:v>
                </c:pt>
                <c:pt idx="2">
                  <c:v>25-34 F</c:v>
                </c:pt>
                <c:pt idx="3">
                  <c:v>35-44 F</c:v>
                </c:pt>
                <c:pt idx="4">
                  <c:v>45-54 F</c:v>
                </c:pt>
                <c:pt idx="5">
                  <c:v>55-64 F</c:v>
                </c:pt>
                <c:pt idx="6">
                  <c:v>65+ F</c:v>
                </c:pt>
              </c:strCache>
            </c:strRef>
          </c:cat>
          <c:val>
            <c:numRef>
              <c:f>'TPM+ age Féminin'!$B$15:$H$15</c:f>
              <c:numCache>
                <c:formatCode>General</c:formatCode>
                <c:ptCount val="7"/>
                <c:pt idx="0">
                  <c:v>88</c:v>
                </c:pt>
                <c:pt idx="1">
                  <c:v>807</c:v>
                </c:pt>
                <c:pt idx="2">
                  <c:v>664</c:v>
                </c:pt>
                <c:pt idx="3">
                  <c:v>362</c:v>
                </c:pt>
                <c:pt idx="4">
                  <c:v>208</c:v>
                </c:pt>
                <c:pt idx="5">
                  <c:v>144</c:v>
                </c:pt>
                <c:pt idx="6">
                  <c:v>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BE5-44DC-942D-B41D8416A291}"/>
            </c:ext>
          </c:extLst>
        </c:ser>
        <c:ser>
          <c:idx val="11"/>
          <c:order val="11"/>
          <c:tx>
            <c:strRef>
              <c:f>'TPM+ age Féminin'!$A$16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cat>
            <c:strRef>
              <c:f>'TPM+ age Féminin'!$B$4:$H$4</c:f>
              <c:strCache>
                <c:ptCount val="7"/>
                <c:pt idx="0">
                  <c:v>0-14 F</c:v>
                </c:pt>
                <c:pt idx="1">
                  <c:v>15-24 F</c:v>
                </c:pt>
                <c:pt idx="2">
                  <c:v>25-34 F</c:v>
                </c:pt>
                <c:pt idx="3">
                  <c:v>35-44 F</c:v>
                </c:pt>
                <c:pt idx="4">
                  <c:v>45-54 F</c:v>
                </c:pt>
                <c:pt idx="5">
                  <c:v>55-64 F</c:v>
                </c:pt>
                <c:pt idx="6">
                  <c:v>65+ F</c:v>
                </c:pt>
              </c:strCache>
            </c:strRef>
          </c:cat>
          <c:val>
            <c:numRef>
              <c:f>'TPM+ age Féminin'!$B$16:$H$16</c:f>
              <c:numCache>
                <c:formatCode>General</c:formatCode>
                <c:ptCount val="7"/>
                <c:pt idx="0">
                  <c:v>125</c:v>
                </c:pt>
                <c:pt idx="1">
                  <c:v>836</c:v>
                </c:pt>
                <c:pt idx="2">
                  <c:v>715</c:v>
                </c:pt>
                <c:pt idx="3">
                  <c:v>383</c:v>
                </c:pt>
                <c:pt idx="4">
                  <c:v>263</c:v>
                </c:pt>
                <c:pt idx="5">
                  <c:v>155</c:v>
                </c:pt>
                <c:pt idx="6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BE5-44DC-942D-B41D8416A291}"/>
            </c:ext>
          </c:extLst>
        </c:ser>
        <c:ser>
          <c:idx val="12"/>
          <c:order val="12"/>
          <c:tx>
            <c:strRef>
              <c:f>'TPM+ age Féminin'!$A$17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'TPM+ age Féminin'!$B$4:$H$4</c:f>
              <c:strCache>
                <c:ptCount val="7"/>
                <c:pt idx="0">
                  <c:v>0-14 F</c:v>
                </c:pt>
                <c:pt idx="1">
                  <c:v>15-24 F</c:v>
                </c:pt>
                <c:pt idx="2">
                  <c:v>25-34 F</c:v>
                </c:pt>
                <c:pt idx="3">
                  <c:v>35-44 F</c:v>
                </c:pt>
                <c:pt idx="4">
                  <c:v>45-54 F</c:v>
                </c:pt>
                <c:pt idx="5">
                  <c:v>55-64 F</c:v>
                </c:pt>
                <c:pt idx="6">
                  <c:v>65+ F</c:v>
                </c:pt>
              </c:strCache>
            </c:strRef>
          </c:cat>
          <c:val>
            <c:numRef>
              <c:f>'TPM+ age Féminin'!$B$17:$H$17</c:f>
              <c:numCache>
                <c:formatCode>General</c:formatCode>
                <c:ptCount val="7"/>
                <c:pt idx="0">
                  <c:v>96</c:v>
                </c:pt>
                <c:pt idx="1">
                  <c:v>906</c:v>
                </c:pt>
                <c:pt idx="2">
                  <c:v>739</c:v>
                </c:pt>
                <c:pt idx="3">
                  <c:v>415</c:v>
                </c:pt>
                <c:pt idx="4">
                  <c:v>236</c:v>
                </c:pt>
                <c:pt idx="5">
                  <c:v>170</c:v>
                </c:pt>
                <c:pt idx="6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BE5-44DC-942D-B41D8416A291}"/>
            </c:ext>
          </c:extLst>
        </c:ser>
        <c:ser>
          <c:idx val="13"/>
          <c:order val="13"/>
          <c:tx>
            <c:strRef>
              <c:f>'TPM+ age Féminin'!$A$18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'TPM+ age Féminin'!$B$4:$H$4</c:f>
              <c:strCache>
                <c:ptCount val="7"/>
                <c:pt idx="0">
                  <c:v>0-14 F</c:v>
                </c:pt>
                <c:pt idx="1">
                  <c:v>15-24 F</c:v>
                </c:pt>
                <c:pt idx="2">
                  <c:v>25-34 F</c:v>
                </c:pt>
                <c:pt idx="3">
                  <c:v>35-44 F</c:v>
                </c:pt>
                <c:pt idx="4">
                  <c:v>45-54 F</c:v>
                </c:pt>
                <c:pt idx="5">
                  <c:v>55-64 F</c:v>
                </c:pt>
                <c:pt idx="6">
                  <c:v>65+ F</c:v>
                </c:pt>
              </c:strCache>
            </c:strRef>
          </c:cat>
          <c:val>
            <c:numRef>
              <c:f>'TPM+ age Féminin'!$B$18:$H$18</c:f>
              <c:numCache>
                <c:formatCode>General</c:formatCode>
                <c:ptCount val="7"/>
                <c:pt idx="0">
                  <c:v>101</c:v>
                </c:pt>
                <c:pt idx="1">
                  <c:v>936</c:v>
                </c:pt>
                <c:pt idx="2">
                  <c:v>702</c:v>
                </c:pt>
                <c:pt idx="3">
                  <c:v>411</c:v>
                </c:pt>
                <c:pt idx="4">
                  <c:v>277</c:v>
                </c:pt>
                <c:pt idx="5">
                  <c:v>169</c:v>
                </c:pt>
                <c:pt idx="6">
                  <c:v>137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BE5-44DC-942D-B41D8416A291}"/>
            </c:ext>
          </c:extLst>
        </c:ser>
        <c:ser>
          <c:idx val="14"/>
          <c:order val="14"/>
          <c:tx>
            <c:strRef>
              <c:f>'TPM+ age Féminin'!$A$19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cat>
            <c:strRef>
              <c:f>'TPM+ age Féminin'!$B$4:$H$4</c:f>
              <c:strCache>
                <c:ptCount val="7"/>
                <c:pt idx="0">
                  <c:v>0-14 F</c:v>
                </c:pt>
                <c:pt idx="1">
                  <c:v>15-24 F</c:v>
                </c:pt>
                <c:pt idx="2">
                  <c:v>25-34 F</c:v>
                </c:pt>
                <c:pt idx="3">
                  <c:v>35-44 F</c:v>
                </c:pt>
                <c:pt idx="4">
                  <c:v>45-54 F</c:v>
                </c:pt>
                <c:pt idx="5">
                  <c:v>55-64 F</c:v>
                </c:pt>
                <c:pt idx="6">
                  <c:v>65+ F</c:v>
                </c:pt>
              </c:strCache>
            </c:strRef>
          </c:cat>
          <c:val>
            <c:numRef>
              <c:f>'TPM+ age Féminin'!$B$19:$H$19</c:f>
              <c:numCache>
                <c:formatCode>General</c:formatCode>
                <c:ptCount val="7"/>
                <c:pt idx="0">
                  <c:v>113</c:v>
                </c:pt>
                <c:pt idx="1">
                  <c:v>981</c:v>
                </c:pt>
                <c:pt idx="2">
                  <c:v>728</c:v>
                </c:pt>
                <c:pt idx="3">
                  <c:v>417</c:v>
                </c:pt>
                <c:pt idx="4">
                  <c:v>282</c:v>
                </c:pt>
                <c:pt idx="5">
                  <c:v>204</c:v>
                </c:pt>
                <c:pt idx="6">
                  <c:v>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9BE5-44DC-942D-B41D8416A291}"/>
            </c:ext>
          </c:extLst>
        </c:ser>
        <c:gapWidth val="219"/>
        <c:overlap val="-27"/>
        <c:axId val="77932416"/>
        <c:axId val="77933952"/>
      </c:barChart>
      <c:catAx>
        <c:axId val="7793241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933952"/>
        <c:crosses val="autoZero"/>
        <c:auto val="1"/>
        <c:lblAlgn val="ctr"/>
        <c:lblOffset val="100"/>
      </c:catAx>
      <c:valAx>
        <c:axId val="77933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793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6177789895990014E-2"/>
          <c:y val="0.10090152020145914"/>
          <c:w val="0.88400368649912475"/>
          <c:h val="0.76583851794245072"/>
        </c:manualLayout>
      </c:layout>
      <c:lineChart>
        <c:grouping val="standard"/>
        <c:ser>
          <c:idx val="0"/>
          <c:order val="0"/>
          <c:tx>
            <c:strRef>
              <c:f>'[Figures  Rapport ANNUEL 2013  ET RA 2014 09 02 15.xls]NOTIF 2014 '!$M$144</c:f>
              <c:strCache>
                <c:ptCount val="1"/>
                <c:pt idx="0">
                  <c:v>Taux de détection des formes contagieuses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t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'[Figures  Rapport ANNUEL 2013  ET RA 2014 09 02 15.xls]NOTIF 2014 '!$L$145:$L$151</c:f>
              <c:numCache>
                <c:formatCode>General</c:formatCode>
                <c:ptCount val="7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'[Figures  Rapport ANNUEL 2013  ET RA 2014 09 02 15.xls]NOTIF 2014 '!$M$145:$M$151</c:f>
              <c:numCache>
                <c:formatCode>General</c:formatCode>
                <c:ptCount val="7"/>
                <c:pt idx="0">
                  <c:v>48</c:v>
                </c:pt>
                <c:pt idx="1">
                  <c:v>56</c:v>
                </c:pt>
                <c:pt idx="2">
                  <c:v>56</c:v>
                </c:pt>
                <c:pt idx="3">
                  <c:v>61</c:v>
                </c:pt>
                <c:pt idx="4">
                  <c:v>63</c:v>
                </c:pt>
                <c:pt idx="5">
                  <c:v>68</c:v>
                </c:pt>
                <c:pt idx="6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A2-4C8D-8680-321D6A82EC4D}"/>
            </c:ext>
          </c:extLst>
        </c:ser>
        <c:marker val="1"/>
        <c:axId val="77949952"/>
        <c:axId val="77951744"/>
      </c:lineChart>
      <c:catAx>
        <c:axId val="77949952"/>
        <c:scaling>
          <c:orientation val="minMax"/>
        </c:scaling>
        <c:axPos val="b"/>
        <c:numFmt formatCode="General" sourceLinked="1"/>
        <c:tickLblPos val="nextTo"/>
        <c:crossAx val="77951744"/>
        <c:crosses val="autoZero"/>
        <c:auto val="1"/>
        <c:lblAlgn val="ctr"/>
        <c:lblOffset val="100"/>
      </c:catAx>
      <c:valAx>
        <c:axId val="77951744"/>
        <c:scaling>
          <c:orientation val="minMax"/>
        </c:scaling>
        <c:axPos val="l"/>
        <c:majorGridlines/>
        <c:numFmt formatCode="General" sourceLinked="1"/>
        <c:tickLblPos val="nextTo"/>
        <c:crossAx val="77949952"/>
        <c:crosses val="autoZero"/>
        <c:crossBetween val="between"/>
      </c:valAx>
    </c:plotArea>
    <c:plotVisOnly val="1"/>
    <c:dispBlanksAs val="gap"/>
  </c:chart>
  <c:txPr>
    <a:bodyPr/>
    <a:lstStyle/>
    <a:p>
      <a:pPr>
        <a:defRPr lang="fr-FR" sz="20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pPr>
      <a:endParaRPr lang="fr-FR"/>
    </a:p>
  </c:txPr>
  <c:externalData r:id="rId2"/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285099047697746"/>
          <c:y val="0.15601913710219723"/>
          <c:w val="0.85759595087725271"/>
          <c:h val="0.71748390954690233"/>
        </c:manualLayout>
      </c:layout>
      <c:lineChart>
        <c:grouping val="standard"/>
        <c:ser>
          <c:idx val="0"/>
          <c:order val="0"/>
          <c:tx>
            <c:strRef>
              <c:f>'[Figures  Rapport ANNUEL 2013  ET RA 2014 09 02 15.xls]NOTIF 2014 '!$S$131</c:f>
              <c:strCache>
                <c:ptCount val="1"/>
                <c:pt idx="0">
                  <c:v>Taux de succès NC TPM+</c:v>
                </c:pt>
              </c:strCache>
            </c:strRef>
          </c:tx>
          <c:marker>
            <c:symbol val="none"/>
          </c:marker>
          <c:dLbls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/>
                      <a:t>87</a:t>
                    </a:r>
                  </a:p>
                </c:rich>
              </c:tx>
              <c:dLblPos val="b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F48-431A-BEFE-1DC511C359FE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rgbClr val="FF0000"/>
                    </a:solidFill>
                    <a:latin typeface="Arial Black" panose="020B0A04020102020204" pitchFamily="34" charset="0"/>
                  </a:defRPr>
                </a:pPr>
                <a:endParaRPr lang="fr-FR"/>
              </a:p>
            </c:txPr>
            <c:dLblPos val="b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'[Figures  Rapport ANNUEL 2013  ET RA 2014 09 02 15.xls]NOTIF 2014 '!$R$132:$R$139</c:f>
              <c:numCache>
                <c:formatCode>General</c:formatCode>
                <c:ptCount val="8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'[Figures  Rapport ANNUEL 2013  ET RA 2014 09 02 15.xls]NOTIF 2014 '!$S$132:$S$139</c:f>
              <c:numCache>
                <c:formatCode>General</c:formatCode>
                <c:ptCount val="8"/>
                <c:pt idx="0">
                  <c:v>44</c:v>
                </c:pt>
                <c:pt idx="1">
                  <c:v>44</c:v>
                </c:pt>
                <c:pt idx="2">
                  <c:v>52</c:v>
                </c:pt>
                <c:pt idx="3">
                  <c:v>76</c:v>
                </c:pt>
                <c:pt idx="4">
                  <c:v>82</c:v>
                </c:pt>
                <c:pt idx="5">
                  <c:v>84</c:v>
                </c:pt>
                <c:pt idx="6">
                  <c:v>86</c:v>
                </c:pt>
                <c:pt idx="7">
                  <c:v>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39-4888-9B5D-EE7D02198544}"/>
            </c:ext>
          </c:extLst>
        </c:ser>
        <c:marker val="1"/>
        <c:axId val="78074624"/>
        <c:axId val="78076160"/>
      </c:lineChart>
      <c:catAx>
        <c:axId val="7807462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200" b="1"/>
            </a:pPr>
            <a:endParaRPr lang="fr-FR"/>
          </a:p>
        </c:txPr>
        <c:crossAx val="78076160"/>
        <c:crosses val="autoZero"/>
        <c:auto val="1"/>
        <c:lblAlgn val="ctr"/>
        <c:lblOffset val="100"/>
      </c:catAx>
      <c:valAx>
        <c:axId val="780761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 b="1"/>
            </a:pPr>
            <a:endParaRPr lang="fr-FR"/>
          </a:p>
        </c:txPr>
        <c:crossAx val="78074624"/>
        <c:crosses val="autoZero"/>
        <c:crossBetween val="between"/>
      </c:valAx>
    </c:plotArea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Feuil5!$C$2</c:f>
              <c:strCache>
                <c:ptCount val="1"/>
                <c:pt idx="0">
                  <c:v>Cas détectés</c:v>
                </c:pt>
              </c:strCache>
            </c:strRef>
          </c:tx>
          <c:cat>
            <c:numRef>
              <c:f>Feuil5!$B$3:$B$9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Feuil5!$C$3:$C$9</c:f>
              <c:numCache>
                <c:formatCode>General</c:formatCode>
                <c:ptCount val="7"/>
                <c:pt idx="0">
                  <c:v>32</c:v>
                </c:pt>
                <c:pt idx="1">
                  <c:v>51</c:v>
                </c:pt>
                <c:pt idx="2">
                  <c:v>27</c:v>
                </c:pt>
                <c:pt idx="3">
                  <c:v>71</c:v>
                </c:pt>
                <c:pt idx="4">
                  <c:v>71</c:v>
                </c:pt>
                <c:pt idx="5">
                  <c:v>78</c:v>
                </c:pt>
                <c:pt idx="6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36-45D4-942E-2D425B3328CE}"/>
            </c:ext>
          </c:extLst>
        </c:ser>
        <c:ser>
          <c:idx val="1"/>
          <c:order val="1"/>
          <c:tx>
            <c:strRef>
              <c:f>Feuil5!$D$2</c:f>
              <c:strCache>
                <c:ptCount val="1"/>
                <c:pt idx="0">
                  <c:v>Cas attendus</c:v>
                </c:pt>
              </c:strCache>
            </c:strRef>
          </c:tx>
          <c:cat>
            <c:numRef>
              <c:f>Feuil5!$B$3:$B$9</c:f>
              <c:numCache>
                <c:formatCode>General</c:formatCode>
                <c:ptCount val="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</c:numCache>
            </c:numRef>
          </c:cat>
          <c:val>
            <c:numRef>
              <c:f>Feuil5!$D$3:$D$9</c:f>
              <c:numCache>
                <c:formatCode>General</c:formatCode>
                <c:ptCount val="7"/>
                <c:pt idx="0">
                  <c:v>334</c:v>
                </c:pt>
                <c:pt idx="1">
                  <c:v>351</c:v>
                </c:pt>
                <c:pt idx="2">
                  <c:v>361</c:v>
                </c:pt>
                <c:pt idx="3">
                  <c:v>345</c:v>
                </c:pt>
                <c:pt idx="4">
                  <c:v>345</c:v>
                </c:pt>
                <c:pt idx="5">
                  <c:v>327</c:v>
                </c:pt>
                <c:pt idx="6">
                  <c:v>327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36-45D4-942E-2D425B3328CE}"/>
            </c:ext>
          </c:extLst>
        </c:ser>
        <c:axId val="77613696"/>
        <c:axId val="77623680"/>
      </c:barChart>
      <c:catAx>
        <c:axId val="77613696"/>
        <c:scaling>
          <c:orientation val="minMax"/>
        </c:scaling>
        <c:axPos val="b"/>
        <c:numFmt formatCode="General" sourceLinked="1"/>
        <c:tickLblPos val="nextTo"/>
        <c:crossAx val="77623680"/>
        <c:crosses val="autoZero"/>
        <c:auto val="1"/>
        <c:lblAlgn val="ctr"/>
        <c:lblOffset val="100"/>
      </c:catAx>
      <c:valAx>
        <c:axId val="77623680"/>
        <c:scaling>
          <c:orientation val="minMax"/>
        </c:scaling>
        <c:axPos val="l"/>
        <c:majorGridlines/>
        <c:numFmt formatCode="General" sourceLinked="1"/>
        <c:tickLblPos val="nextTo"/>
        <c:crossAx val="77613696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r-FR"/>
  <c:chart>
    <c:plotArea>
      <c:layout/>
      <c:barChart>
        <c:barDir val="col"/>
        <c:grouping val="clustered"/>
        <c:ser>
          <c:idx val="0"/>
          <c:order val="0"/>
          <c:tx>
            <c:strRef>
              <c:f>Feuil4!$R$4</c:f>
              <c:strCache>
                <c:ptCount val="1"/>
                <c:pt idx="0">
                  <c:v>cas enfants  détectés</c:v>
                </c:pt>
              </c:strCache>
            </c:strRef>
          </c:tx>
          <c:cat>
            <c:numRef>
              <c:f>Feuil4!$Q$5:$Q$10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Feuil4!$R$5:$R$10</c:f>
              <c:numCache>
                <c:formatCode>General</c:formatCode>
                <c:ptCount val="6"/>
                <c:pt idx="0">
                  <c:v>543</c:v>
                </c:pt>
                <c:pt idx="1">
                  <c:v>482</c:v>
                </c:pt>
                <c:pt idx="2">
                  <c:v>703</c:v>
                </c:pt>
                <c:pt idx="3">
                  <c:v>641</c:v>
                </c:pt>
                <c:pt idx="4">
                  <c:v>737</c:v>
                </c:pt>
                <c:pt idx="5">
                  <c:v>790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E5-4598-ABAC-433ACE5A1A40}"/>
            </c:ext>
          </c:extLst>
        </c:ser>
        <c:ser>
          <c:idx val="1"/>
          <c:order val="1"/>
          <c:tx>
            <c:strRef>
              <c:f>Feuil4!$S$4</c:f>
              <c:strCache>
                <c:ptCount val="1"/>
                <c:pt idx="0">
                  <c:v>cas enfants attendus</c:v>
                </c:pt>
              </c:strCache>
            </c:strRef>
          </c:tx>
          <c:cat>
            <c:numRef>
              <c:f>Feuil4!$Q$5:$Q$10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Feuil4!$S$5:$S$10</c:f>
              <c:numCache>
                <c:formatCode>General</c:formatCode>
                <c:ptCount val="6"/>
                <c:pt idx="0">
                  <c:v>1043</c:v>
                </c:pt>
                <c:pt idx="1">
                  <c:v>1124</c:v>
                </c:pt>
                <c:pt idx="2">
                  <c:v>1783</c:v>
                </c:pt>
                <c:pt idx="3">
                  <c:v>1830</c:v>
                </c:pt>
                <c:pt idx="4" formatCode="#,##0">
                  <c:v>1905</c:v>
                </c:pt>
                <c:pt idx="5" formatCode="#,##0">
                  <c:v>1954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E5-4598-ABAC-433ACE5A1A40}"/>
            </c:ext>
          </c:extLst>
        </c:ser>
        <c:axId val="78005760"/>
        <c:axId val="78007296"/>
      </c:barChart>
      <c:catAx>
        <c:axId val="78005760"/>
        <c:scaling>
          <c:orientation val="minMax"/>
        </c:scaling>
        <c:axPos val="b"/>
        <c:numFmt formatCode="General" sourceLinked="1"/>
        <c:tickLblPos val="nextTo"/>
        <c:crossAx val="78007296"/>
        <c:crosses val="autoZero"/>
        <c:auto val="1"/>
        <c:lblAlgn val="ctr"/>
        <c:lblOffset val="100"/>
      </c:catAx>
      <c:valAx>
        <c:axId val="78007296"/>
        <c:scaling>
          <c:orientation val="minMax"/>
        </c:scaling>
        <c:axPos val="l"/>
        <c:majorGridlines/>
        <c:numFmt formatCode="General" sourceLinked="1"/>
        <c:tickLblPos val="nextTo"/>
        <c:crossAx val="78005760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050" b="1" dirty="0">
                <a:latin typeface="Agency FB" panose="020B0503020202020204" pitchFamily="34" charset="0"/>
              </a:rPr>
              <a:t>Nombre </a:t>
            </a:r>
            <a:r>
              <a:rPr lang="en-US" sz="1050" b="1" dirty="0" err="1">
                <a:latin typeface="Agency FB" panose="020B0503020202020204" pitchFamily="34" charset="0"/>
              </a:rPr>
              <a:t>d'enfants</a:t>
            </a:r>
            <a:r>
              <a:rPr lang="en-US" sz="1050" b="1" dirty="0">
                <a:latin typeface="Agency FB" panose="020B0503020202020204" pitchFamily="34" charset="0"/>
              </a:rPr>
              <a:t> de 0 à 5 ans </a:t>
            </a:r>
            <a:r>
              <a:rPr lang="en-US" sz="1050" b="1" dirty="0" err="1">
                <a:latin typeface="Agency FB" panose="020B0503020202020204" pitchFamily="34" charset="0"/>
              </a:rPr>
              <a:t>mis</a:t>
            </a:r>
            <a:r>
              <a:rPr lang="en-US" sz="1050" b="1" dirty="0">
                <a:latin typeface="Agency FB" panose="020B0503020202020204" pitchFamily="34" charset="0"/>
              </a:rPr>
              <a:t> sous chimioprophylaxie </a:t>
            </a:r>
            <a:r>
              <a:rPr lang="en-US" sz="1050" b="1" dirty="0" err="1">
                <a:latin typeface="Agency FB" panose="020B0503020202020204" pitchFamily="34" charset="0"/>
              </a:rPr>
              <a:t>en</a:t>
            </a:r>
            <a:r>
              <a:rPr lang="en-US" sz="1050" b="1" dirty="0">
                <a:latin typeface="Agency FB" panose="020B0503020202020204" pitchFamily="34" charset="0"/>
              </a:rPr>
              <a:t> </a:t>
            </a:r>
            <a:r>
              <a:rPr lang="en-US" sz="1050" b="1" i="0" u="none" strike="noStrike" kern="1200" baseline="0" dirty="0">
                <a:solidFill>
                  <a:sysClr val="windowText" lastClr="000000"/>
                </a:solidFill>
                <a:latin typeface="Agency FB" panose="020B0503020202020204" pitchFamily="34" charset="0"/>
                <a:ea typeface="+mn-ea"/>
                <a:cs typeface="+mn-cs"/>
              </a:rPr>
              <a:t>INH par rapport au </a:t>
            </a:r>
            <a:r>
              <a:rPr lang="en-US" sz="1050" b="1" i="0" u="none" strike="noStrike" kern="1200" baseline="0" dirty="0" err="1">
                <a:solidFill>
                  <a:sysClr val="windowText" lastClr="000000"/>
                </a:solidFill>
                <a:latin typeface="Agency FB" panose="020B0503020202020204" pitchFamily="34" charset="0"/>
                <a:ea typeface="+mn-ea"/>
                <a:cs typeface="+mn-cs"/>
              </a:rPr>
              <a:t>nombre</a:t>
            </a:r>
            <a:r>
              <a:rPr lang="en-US" sz="1050" b="1" i="0" u="none" strike="noStrike" kern="1200" baseline="0" dirty="0">
                <a:solidFill>
                  <a:sysClr val="windowText" lastClr="000000"/>
                </a:solidFill>
                <a:latin typeface="Agency FB" panose="020B0503020202020204" pitchFamily="34" charset="0"/>
                <a:ea typeface="+mn-ea"/>
                <a:cs typeface="+mn-cs"/>
              </a:rPr>
              <a:t> de cas contagieux de 2007 à 2015 </a:t>
            </a:r>
          </a:p>
        </c:rich>
      </c:tx>
      <c:layout>
        <c:manualLayout>
          <c:xMode val="edge"/>
          <c:yMode val="edge"/>
          <c:x val="4.8219518664249485E-2"/>
          <c:y val="0"/>
        </c:manualLayout>
      </c:layout>
      <c:overlay val="1"/>
    </c:title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7038786818314326E-2"/>
          <c:y val="0.17596117979852954"/>
          <c:w val="0.782686997458651"/>
          <c:h val="0.75189582943600775"/>
        </c:manualLayout>
      </c:layout>
      <c:bar3DChart>
        <c:barDir val="col"/>
        <c:grouping val="clustered"/>
        <c:ser>
          <c:idx val="0"/>
          <c:order val="0"/>
          <c:tx>
            <c:strRef>
              <c:f>Feuil4!$B$2</c:f>
              <c:strCache>
                <c:ptCount val="1"/>
                <c:pt idx="0">
                  <c:v>INH</c:v>
                </c:pt>
              </c:strCache>
            </c:strRef>
          </c:tx>
          <c:cat>
            <c:numRef>
              <c:f>Feuil4!$A$3:$A$11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Feuil4!$B$3:$B$11</c:f>
              <c:numCache>
                <c:formatCode>General</c:formatCode>
                <c:ptCount val="9"/>
                <c:pt idx="0">
                  <c:v>1586</c:v>
                </c:pt>
                <c:pt idx="1">
                  <c:v>1481</c:v>
                </c:pt>
                <c:pt idx="2">
                  <c:v>2033</c:v>
                </c:pt>
                <c:pt idx="3">
                  <c:v>1795</c:v>
                </c:pt>
                <c:pt idx="4">
                  <c:v>2114</c:v>
                </c:pt>
                <c:pt idx="5">
                  <c:v>3505</c:v>
                </c:pt>
                <c:pt idx="6">
                  <c:v>3990</c:v>
                </c:pt>
                <c:pt idx="7">
                  <c:v>4398</c:v>
                </c:pt>
                <c:pt idx="8">
                  <c:v>4963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D5-49E0-8BDF-A148B0032A6B}"/>
            </c:ext>
          </c:extLst>
        </c:ser>
        <c:ser>
          <c:idx val="1"/>
          <c:order val="1"/>
          <c:tx>
            <c:strRef>
              <c:f>Feuil4!$C$2</c:f>
              <c:strCache>
                <c:ptCount val="1"/>
                <c:pt idx="0">
                  <c:v>TPM+</c:v>
                </c:pt>
              </c:strCache>
            </c:strRef>
          </c:tx>
          <c:cat>
            <c:numRef>
              <c:f>Feuil4!$A$3:$A$11</c:f>
              <c:numCache>
                <c:formatCode>General</c:formatCode>
                <c:ptCount val="9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</c:numCache>
            </c:numRef>
          </c:cat>
          <c:val>
            <c:numRef>
              <c:f>Feuil4!$C$3:$C$11</c:f>
              <c:numCache>
                <c:formatCode>General</c:formatCode>
                <c:ptCount val="9"/>
                <c:pt idx="0">
                  <c:v>7568</c:v>
                </c:pt>
                <c:pt idx="1">
                  <c:v>8177</c:v>
                </c:pt>
                <c:pt idx="2">
                  <c:v>8401</c:v>
                </c:pt>
                <c:pt idx="3">
                  <c:v>8123</c:v>
                </c:pt>
                <c:pt idx="4">
                  <c:v>8318</c:v>
                </c:pt>
                <c:pt idx="5">
                  <c:v>8986</c:v>
                </c:pt>
                <c:pt idx="6">
                  <c:v>9652</c:v>
                </c:pt>
                <c:pt idx="7">
                  <c:v>9931</c:v>
                </c:pt>
                <c:pt idx="8">
                  <c:v>9773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D5-49E0-8BDF-A148B0032A6B}"/>
            </c:ext>
          </c:extLst>
        </c:ser>
        <c:shape val="box"/>
        <c:axId val="78217600"/>
        <c:axId val="78219136"/>
        <c:axId val="0"/>
      </c:bar3DChart>
      <c:catAx>
        <c:axId val="78217600"/>
        <c:scaling>
          <c:orientation val="minMax"/>
        </c:scaling>
        <c:axPos val="b"/>
        <c:numFmt formatCode="General" sourceLinked="1"/>
        <c:tickLblPos val="nextTo"/>
        <c:crossAx val="78219136"/>
        <c:crosses val="autoZero"/>
        <c:auto val="1"/>
        <c:lblAlgn val="ctr"/>
        <c:lblOffset val="100"/>
      </c:catAx>
      <c:valAx>
        <c:axId val="78219136"/>
        <c:scaling>
          <c:orientation val="minMax"/>
        </c:scaling>
        <c:axPos val="l"/>
        <c:majorGridlines/>
        <c:numFmt formatCode="General" sourceLinked="1"/>
        <c:tickLblPos val="nextTo"/>
        <c:crossAx val="78217600"/>
        <c:crosses val="autoZero"/>
        <c:crossBetween val="between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83012681028799828"/>
          <c:y val="4.308870777572079E-3"/>
          <c:w val="0.15315323619966664"/>
          <c:h val="0.16586407989972451"/>
        </c:manualLayout>
      </c:layout>
    </c:legend>
    <c:plotVisOnly val="1"/>
    <c:dispBlanksAs val="gap"/>
  </c:chart>
  <c:externalData r:id="rId1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AEB04C-7C38-4FAA-806F-3B1EC550E471}" type="doc">
      <dgm:prSet loTypeId="urn:microsoft.com/office/officeart/2005/8/layout/vList2" loCatId="list" qsTypeId="urn:microsoft.com/office/officeart/2005/8/quickstyle/3d8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9067775-37F2-41DF-A9AC-2EDE9B873053}">
      <dgm:prSet custT="1"/>
      <dgm:spPr>
        <a:solidFill>
          <a:srgbClr val="92D050"/>
        </a:solidFill>
      </dgm:spPr>
      <dgm:t>
        <a:bodyPr/>
        <a:lstStyle/>
        <a:p>
          <a:pPr algn="ctr" rtl="0"/>
          <a:r>
            <a:rPr lang="fr-FR" sz="3200" b="1" dirty="0" smtClean="0">
              <a:solidFill>
                <a:schemeClr val="tx1"/>
              </a:solidFill>
            </a:rPr>
            <a:t>Grandes orientations du PSN TB</a:t>
          </a:r>
        </a:p>
        <a:p>
          <a:pPr algn="ctr" rtl="0"/>
          <a:r>
            <a:rPr lang="fr-FR" sz="3200" b="1" dirty="0" smtClean="0">
              <a:solidFill>
                <a:schemeClr val="tx1"/>
              </a:solidFill>
            </a:rPr>
            <a:t>2018-2022</a:t>
          </a:r>
          <a:endParaRPr lang="fr-FR" sz="3200" b="1" dirty="0">
            <a:solidFill>
              <a:schemeClr val="tx1"/>
            </a:solidFill>
          </a:endParaRPr>
        </a:p>
      </dgm:t>
    </dgm:pt>
    <dgm:pt modelId="{198F7A39-7969-406E-A484-BC985CC7E36F}" type="parTrans" cxnId="{E160FA95-0F7E-4DD2-81FF-168A0E13B486}">
      <dgm:prSet/>
      <dgm:spPr/>
      <dgm:t>
        <a:bodyPr/>
        <a:lstStyle/>
        <a:p>
          <a:endParaRPr lang="fr-FR"/>
        </a:p>
      </dgm:t>
    </dgm:pt>
    <dgm:pt modelId="{FDDEFDF6-127C-4A37-A076-21DE21845F57}" type="sibTrans" cxnId="{E160FA95-0F7E-4DD2-81FF-168A0E13B486}">
      <dgm:prSet/>
      <dgm:spPr/>
      <dgm:t>
        <a:bodyPr/>
        <a:lstStyle/>
        <a:p>
          <a:endParaRPr lang="fr-FR"/>
        </a:p>
      </dgm:t>
    </dgm:pt>
    <dgm:pt modelId="{42261DE5-8639-46BD-9DEF-2898B9B62952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 rtl="0"/>
          <a:endParaRPr lang="fr-FR" sz="1600" b="1" dirty="0"/>
        </a:p>
      </dgm:t>
    </dgm:pt>
    <dgm:pt modelId="{C2F7DAE0-01F4-488B-82A8-DE752A3FF7A9}" type="parTrans" cxnId="{EAF6F156-E536-4BC7-8347-53BAD89DE8D7}">
      <dgm:prSet/>
      <dgm:spPr/>
      <dgm:t>
        <a:bodyPr/>
        <a:lstStyle/>
        <a:p>
          <a:endParaRPr lang="fr-FR"/>
        </a:p>
      </dgm:t>
    </dgm:pt>
    <dgm:pt modelId="{BF410505-F2E9-4AB4-8F9A-603A17CCEC2A}" type="sibTrans" cxnId="{EAF6F156-E536-4BC7-8347-53BAD89DE8D7}">
      <dgm:prSet/>
      <dgm:spPr/>
      <dgm:t>
        <a:bodyPr/>
        <a:lstStyle/>
        <a:p>
          <a:endParaRPr lang="fr-FR"/>
        </a:p>
      </dgm:t>
    </dgm:pt>
    <dgm:pt modelId="{94FD8B19-F103-49CE-8016-BCD6DA939CE3}" type="pres">
      <dgm:prSet presAssocID="{28AEB04C-7C38-4FAA-806F-3B1EC550E4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C0371F20-9734-4216-B700-50E523AD2785}" type="pres">
      <dgm:prSet presAssocID="{42261DE5-8639-46BD-9DEF-2898B9B62952}" presName="parentText" presStyleLbl="node1" presStyleIdx="0" presStyleCnt="2" custLinFactNeighborX="5000" custLinFactNeighborY="6886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29DDEF-953D-4F9D-9FB5-8626541BA121}" type="pres">
      <dgm:prSet presAssocID="{BF410505-F2E9-4AB4-8F9A-603A17CCEC2A}" presName="spacer" presStyleCnt="0"/>
      <dgm:spPr/>
    </dgm:pt>
    <dgm:pt modelId="{117D059B-B105-497C-85F6-A39EF4A90B61}" type="pres">
      <dgm:prSet presAssocID="{A9067775-37F2-41DF-A9AC-2EDE9B873053}" presName="parentText" presStyleLbl="node1" presStyleIdx="1" presStyleCnt="2" custLinFactNeighborX="-917" custLinFactNeighborY="-1835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062431B5-8B1C-40BD-B192-F1DCA8D64E0C}" type="presOf" srcId="{28AEB04C-7C38-4FAA-806F-3B1EC550E471}" destId="{94FD8B19-F103-49CE-8016-BCD6DA939CE3}" srcOrd="0" destOrd="0" presId="urn:microsoft.com/office/officeart/2005/8/layout/vList2"/>
    <dgm:cxn modelId="{78AD4276-8C09-4AAD-A448-88DD87944F76}" type="presOf" srcId="{42261DE5-8639-46BD-9DEF-2898B9B62952}" destId="{C0371F20-9734-4216-B700-50E523AD2785}" srcOrd="0" destOrd="0" presId="urn:microsoft.com/office/officeart/2005/8/layout/vList2"/>
    <dgm:cxn modelId="{7B40D983-AD4A-45EA-AF46-3F187AD272E3}" type="presOf" srcId="{A9067775-37F2-41DF-A9AC-2EDE9B873053}" destId="{117D059B-B105-497C-85F6-A39EF4A90B61}" srcOrd="0" destOrd="0" presId="urn:microsoft.com/office/officeart/2005/8/layout/vList2"/>
    <dgm:cxn modelId="{EAF6F156-E536-4BC7-8347-53BAD89DE8D7}" srcId="{28AEB04C-7C38-4FAA-806F-3B1EC550E471}" destId="{42261DE5-8639-46BD-9DEF-2898B9B62952}" srcOrd="0" destOrd="0" parTransId="{C2F7DAE0-01F4-488B-82A8-DE752A3FF7A9}" sibTransId="{BF410505-F2E9-4AB4-8F9A-603A17CCEC2A}"/>
    <dgm:cxn modelId="{E160FA95-0F7E-4DD2-81FF-168A0E13B486}" srcId="{28AEB04C-7C38-4FAA-806F-3B1EC550E471}" destId="{A9067775-37F2-41DF-A9AC-2EDE9B873053}" srcOrd="1" destOrd="0" parTransId="{198F7A39-7969-406E-A484-BC985CC7E36F}" sibTransId="{FDDEFDF6-127C-4A37-A076-21DE21845F57}"/>
    <dgm:cxn modelId="{A7CE4C40-E314-442C-9CAE-90C712C47368}" type="presParOf" srcId="{94FD8B19-F103-49CE-8016-BCD6DA939CE3}" destId="{C0371F20-9734-4216-B700-50E523AD2785}" srcOrd="0" destOrd="0" presId="urn:microsoft.com/office/officeart/2005/8/layout/vList2"/>
    <dgm:cxn modelId="{64810816-D658-4DDD-8390-CA03BD74F1AF}" type="presParOf" srcId="{94FD8B19-F103-49CE-8016-BCD6DA939CE3}" destId="{8329DDEF-953D-4F9D-9FB5-8626541BA121}" srcOrd="1" destOrd="0" presId="urn:microsoft.com/office/officeart/2005/8/layout/vList2"/>
    <dgm:cxn modelId="{0726DE4C-8626-4664-9EC0-9680512F381F}" type="presParOf" srcId="{94FD8B19-F103-49CE-8016-BCD6DA939CE3}" destId="{117D059B-B105-497C-85F6-A39EF4A90B61}" srcOrd="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371F20-9734-4216-B700-50E523AD2785}">
      <dsp:nvSpPr>
        <dsp:cNvPr id="0" name=""/>
        <dsp:cNvSpPr/>
      </dsp:nvSpPr>
      <dsp:spPr>
        <a:xfrm>
          <a:off x="0" y="914399"/>
          <a:ext cx="8572560" cy="1863225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</dsp:txBody>
      <dsp:txXfrm>
        <a:off x="90955" y="1005354"/>
        <a:ext cx="8390650" cy="1681315"/>
      </dsp:txXfrm>
    </dsp:sp>
    <dsp:sp modelId="{117D059B-B105-497C-85F6-A39EF4A90B61}">
      <dsp:nvSpPr>
        <dsp:cNvPr id="0" name=""/>
        <dsp:cNvSpPr/>
      </dsp:nvSpPr>
      <dsp:spPr>
        <a:xfrm>
          <a:off x="0" y="2832470"/>
          <a:ext cx="8572560" cy="1863225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tx1"/>
              </a:solidFill>
            </a:rPr>
            <a:t>Priorités du cadre d’investissement pour la Tuberculose </a:t>
          </a:r>
        </a:p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200" b="1" kern="1200" dirty="0" smtClean="0">
              <a:solidFill>
                <a:schemeClr val="tx1"/>
              </a:solidFill>
            </a:rPr>
            <a:t>2018-2022</a:t>
          </a:r>
          <a:endParaRPr lang="fr-FR" sz="3200" b="1" kern="1200" dirty="0">
            <a:solidFill>
              <a:schemeClr val="tx1"/>
            </a:solidFill>
          </a:endParaRPr>
        </a:p>
      </dsp:txBody>
      <dsp:txXfrm>
        <a:off x="90955" y="2923425"/>
        <a:ext cx="8390650" cy="16813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0.45122</cdr:y>
    </cdr:to>
    <cdr:sp macro="" textlink="">
      <cdr:nvSpPr>
        <cdr:cNvPr id="2" name="Espace réservé du pied de page 1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-2273300"/>
          <a:ext cx="8256103" cy="20285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/>
        <a:lstStyle xmlns:a="http://schemas.openxmlformats.org/drawingml/2006/main">
          <a:defPPr>
            <a:defRPr lang="fr-FR"/>
          </a:defPPr>
          <a:lvl1pPr marL="0" algn="ctr" defTabSz="914400" rtl="0" eaLnBrk="1" latinLnBrk="0" hangingPunct="1">
            <a:defRPr sz="1200" kern="120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eaLnBrk="1" fontAlgn="auto" hangingPunct="1">
            <a:spcBef>
              <a:spcPts val="0"/>
            </a:spcBef>
            <a:spcAft>
              <a:spcPts val="0"/>
            </a:spcAft>
            <a:defRPr/>
          </a:pPr>
          <a:endParaRPr lang="fr-FR" altLang="en-US" sz="1800" kern="0" dirty="0">
            <a:solidFill>
              <a:srgbClr val="FF0000"/>
            </a:solidFill>
            <a:latin typeface="Arial Black" panose="020B0A040201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0CBEC-66BC-4A81-B759-FEC19C9C5665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65790-B7CE-4B69-89EC-900B80E11C7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0346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B5011-E873-40AF-BC8F-52E1B7E48E8C}" type="slidenum">
              <a:rPr lang="fr-FR" smtClean="0"/>
              <a:pPr/>
              <a:t>1</a:t>
            </a:fld>
            <a:endParaRPr lang="fr-FR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  <p:extLst>
      <p:ext uri="{BB962C8B-B14F-4D97-AF65-F5344CB8AC3E}">
        <p14:creationId xmlns="" xmlns:p14="http://schemas.microsoft.com/office/powerpoint/2010/main" val="123455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CCB12-6077-4191-A364-8B05D5F4078F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8863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5299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08141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82036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5538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365609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30336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2683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74317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64944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6580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005346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11600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79786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389056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782BD-CF3C-4BF0-9EDE-2D9D3BF1CE88}" type="datetime1">
              <a:rPr lang="fr-FR"/>
              <a:pPr>
                <a:defRPr/>
              </a:pPr>
              <a:t>22/02/2018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Atelier PNT /ISED 2015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7352A-4049-4CFC-909F-7C2161EFD8C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2128497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5A51E-DD50-49F2-A34D-73286522423A}" type="datetime1">
              <a:rPr lang="fr-FR"/>
              <a:pPr>
                <a:defRPr/>
              </a:pPr>
              <a:t>22/02/2018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Atelier PNT /ISED 2015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2EA54-E48F-407D-AD7B-17CBE8444CF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2200954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F51EE-C951-4CE8-AA0B-21D71C67073D}" type="datetime1">
              <a:rPr lang="fr-FR"/>
              <a:pPr>
                <a:defRPr/>
              </a:pPr>
              <a:t>22/02/2018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Atelier PNT /ISED 2015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FA047-67C0-45FE-B58D-1E65B079C48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094707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E2DF1-AFF7-4F8A-8449-DA1856B51C1F}" type="datetime1">
              <a:rPr lang="fr-FR"/>
              <a:pPr>
                <a:defRPr/>
              </a:pPr>
              <a:t>22/02/2018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Atelier PNT /ISED 2015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F76C9-3142-4678-A311-81EAA5A9BAC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2175165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B7653-3D7C-4138-A664-3CABEF53724C}" type="datetime1">
              <a:rPr lang="fr-FR"/>
              <a:pPr>
                <a:defRPr/>
              </a:pPr>
              <a:t>22/02/2018</a:t>
            </a:fld>
            <a:endParaRPr lang="fr-FR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Atelier PNT /ISED 2015 </a:t>
            </a:r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6154E-ACF3-4378-A4DD-A83E22D5BD0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921803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5915F-AD44-41CE-BA35-3E9E9AEB6AD4}" type="datetime1">
              <a:rPr lang="fr-FR"/>
              <a:pPr>
                <a:defRPr/>
              </a:pPr>
              <a:t>22/02/2018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Atelier PNT /ISED 2015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E8459-0D83-4A32-B5E6-7C0EF68EB39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932543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B2767-C2AA-4CA3-9B85-D268B060E883}" type="datetime1">
              <a:rPr lang="fr-FR"/>
              <a:pPr>
                <a:defRPr/>
              </a:pPr>
              <a:t>22/02/2018</a:t>
            </a:fld>
            <a:endParaRPr lang="fr-F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Atelier PNT /ISED 2015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38ED1E-CE6C-49E4-95C2-6E0D8CD3F8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212548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272174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D571-5351-4004-A950-28E9BD732987}" type="datetime1">
              <a:rPr lang="fr-FR"/>
              <a:pPr>
                <a:defRPr/>
              </a:pPr>
              <a:t>22/02/2018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Atelier PNT /ISED 2015 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6F64A-CA81-4810-8FE2-D22593C980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491514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24953-4B67-4387-9968-A539C323B958}" type="datetime1">
              <a:rPr lang="fr-FR"/>
              <a:pPr>
                <a:defRPr/>
              </a:pPr>
              <a:t>22/02/2018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Atelier PNT /ISED 2015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B84CB-3317-435F-A2FD-C150892E441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24917326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9B0FF-BAB7-44E4-AE5F-44D9170F1D5B}" type="datetime1">
              <a:rPr lang="fr-FR"/>
              <a:pPr>
                <a:defRPr/>
              </a:pPr>
              <a:t>22/02/2018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Atelier PNT /ISED 2015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EA0D-7588-4193-8FB2-43796BE0A42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381397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FFBEC-141D-4CA5-840E-5023787255A0}" type="datetime1">
              <a:rPr lang="fr-FR"/>
              <a:pPr>
                <a:defRPr/>
              </a:pPr>
              <a:t>22/02/2018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Atelier PNT /ISED 2015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EB31D-2692-46BC-8279-3A87284A4B4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346767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1416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5402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50154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0482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324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11604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92648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7A22268-4561-44C7-90B3-E6D48DB46E77}" type="datetimeFigureOut">
              <a:rPr lang="fr-FR" smtClean="0"/>
              <a:pPr/>
              <a:t>22/02/2018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0B7291E-8A67-4BA4-8C0A-3DA058799B5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1115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E79487-DC91-4482-B15A-44C784BB375D}" type="datetime1">
              <a:rPr lang="fr-FR"/>
              <a:pPr>
                <a:defRPr/>
              </a:pPr>
              <a:t>22/02/2018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Atelier PNT /ISED 2015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C85B8167-49BF-4E64-B0D1-1F354D8D2A6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988396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="" xmlns:p14="http://schemas.microsoft.com/office/powerpoint/2010/main" val="4274255625"/>
              </p:ext>
            </p:extLst>
          </p:nvPr>
        </p:nvGraphicFramePr>
        <p:xfrm>
          <a:off x="285720" y="1159098"/>
          <a:ext cx="8572560" cy="5484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42976" y="260350"/>
            <a:ext cx="73168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 b="1" dirty="0" smtClean="0">
                <a:latin typeface="Georgia" pitchFamily="18" charset="0"/>
              </a:rPr>
              <a:t>PROGRAMME NATIONAL DE LUTTE CONTRE LA TUBERCULOSE</a:t>
            </a:r>
            <a:endParaRPr lang="fr-CA" sz="1600" b="1" dirty="0">
              <a:latin typeface="Georgia" pitchFamily="18" charset="0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857752" y="5786454"/>
            <a:ext cx="3743325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 smtClean="0">
                <a:latin typeface="Georgia" pitchFamily="18" charset="0"/>
              </a:rPr>
              <a:t>Dr Tacko Aly </a:t>
            </a:r>
            <a:r>
              <a:rPr lang="fr-FR" b="1" dirty="0" smtClean="0">
                <a:latin typeface="Georgia" pitchFamily="18" charset="0"/>
              </a:rPr>
              <a:t>BA PNT</a:t>
            </a:r>
            <a:endParaRPr lang="fr-FR" b="1" dirty="0">
              <a:latin typeface="Georgia" pitchFamily="18" charset="0"/>
            </a:endParaRPr>
          </a:p>
          <a:p>
            <a:pPr algn="ctr">
              <a:spcBef>
                <a:spcPct val="50000"/>
              </a:spcBef>
            </a:pPr>
            <a:endParaRPr lang="fr-CA" sz="1400" b="1" dirty="0">
              <a:latin typeface="Georgia" pitchFamily="18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7" cstate="print"/>
          <a:srcRect r="36440" b="22897"/>
          <a:stretch>
            <a:fillRect/>
          </a:stretch>
        </p:blipFill>
        <p:spPr bwMode="auto">
          <a:xfrm>
            <a:off x="0" y="0"/>
            <a:ext cx="71437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476" y="598904"/>
            <a:ext cx="2786114" cy="2857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27114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97615750"/>
              </p:ext>
            </p:extLst>
          </p:nvPr>
        </p:nvGraphicFramePr>
        <p:xfrm>
          <a:off x="19050" y="0"/>
          <a:ext cx="9058275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223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747714"/>
            <a:ext cx="8388626" cy="5738192"/>
          </a:xfrm>
          <a:prstGeom prst="rect">
            <a:avLst/>
          </a:prstGeom>
        </p:spPr>
      </p:pic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7809" y="6303343"/>
            <a:ext cx="8481391" cy="442014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fr-FR" sz="1800" dirty="0">
                <a:solidFill>
                  <a:srgbClr val="FF0000"/>
                </a:solidFill>
                <a:latin typeface="Arial Black" panose="020B0A04020102020204" pitchFamily="34" charset="0"/>
              </a:rPr>
              <a:t>75% des cas de tuberculose identifiés dans les régions de Dakar, Thiès, Diourbel et </a:t>
            </a:r>
            <a:r>
              <a:rPr lang="fr-FR" sz="1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Ziguinchor, </a:t>
            </a:r>
            <a:r>
              <a:rPr lang="fr-FR" sz="18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kaolack</a:t>
            </a:r>
            <a:endParaRPr lang="fr-FR" altLang="en-US" sz="1800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3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344557"/>
            <a:ext cx="9144000" cy="660331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fr-CH" sz="2000" dirty="0">
                <a:solidFill>
                  <a:prstClr val="black">
                    <a:lumMod val="65000"/>
                    <a:lumOff val="35000"/>
                  </a:prstClr>
                </a:solidFill>
                <a:latin typeface="Arial Black" panose="020B0A04020102020204" pitchFamily="34" charset="0"/>
                <a:ea typeface="+mn-ea"/>
                <a:cs typeface="+mn-cs"/>
              </a:rPr>
              <a:t>Distribution des cas notifiés de TB contagieuses selon le groupe d'âge de 2001 à 2015:</a:t>
            </a:r>
            <a:endParaRPr lang="fr-CH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4755" name="Espace réservé du texte 2"/>
          <p:cNvSpPr>
            <a:spLocks noGrp="1"/>
          </p:cNvSpPr>
          <p:nvPr>
            <p:ph type="body" idx="1"/>
          </p:nvPr>
        </p:nvSpPr>
        <p:spPr>
          <a:xfrm>
            <a:off x="0" y="1004888"/>
            <a:ext cx="4498975" cy="54133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fr-CH" altLang="fr-FR" sz="2800" dirty="0"/>
              <a:t>Masculin</a:t>
            </a:r>
          </a:p>
        </p:txBody>
      </p:sp>
      <p:sp>
        <p:nvSpPr>
          <p:cNvPr id="74756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004888"/>
            <a:ext cx="3887788" cy="541337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fr-CH" altLang="fr-FR" sz="2800" dirty="0"/>
              <a:t>Féminin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1" y="1416049"/>
          <a:ext cx="4498181" cy="4110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4629150" y="1545465"/>
          <a:ext cx="4514850" cy="409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DDDA4B1A-24AD-4B78-AEA0-42D0C6A4F808}" type="slidenum">
              <a:rPr lang="fr-FR" altLang="en-US" sz="1800" kern="0" smtClean="0">
                <a:solidFill>
                  <a:sysClr val="windowText" lastClr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fr-FR" altLang="en-US" sz="1800" kern="0">
              <a:solidFill>
                <a:sysClr val="windowText" lastClr="000000"/>
              </a:solidFill>
            </a:endParaRP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609600" y="5562601"/>
            <a:ext cx="8064500" cy="1158876"/>
          </a:xfrm>
        </p:spPr>
        <p:txBody>
          <a:bodyPr/>
          <a:lstStyle/>
          <a:p>
            <a:pPr>
              <a:defRPr/>
            </a:pPr>
            <a:r>
              <a:rPr lang="fr-CH" sz="2400" b="1" dirty="0">
                <a:solidFill>
                  <a:srgbClr val="C00000"/>
                </a:solidFill>
              </a:rPr>
              <a:t>Tuberculose est une maladie des jeunes  au Sénégal</a:t>
            </a:r>
            <a:br>
              <a:rPr lang="fr-CH" sz="2400" b="1" dirty="0">
                <a:solidFill>
                  <a:srgbClr val="C00000"/>
                </a:solidFill>
              </a:rPr>
            </a:br>
            <a:endParaRPr lang="fr-FR" altLang="en-US" sz="24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591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85531" y="-1"/>
            <a:ext cx="8547652" cy="1073427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fr-FR" sz="2000" b="1" dirty="0">
                <a:latin typeface="Arial Black" panose="020B0A04020102020204" pitchFamily="34" charset="0"/>
              </a:rPr>
              <a:t>Evolution de la détection des formes contagieuses de TB au S</a:t>
            </a:r>
            <a:r>
              <a:rPr lang="fr-FR" altLang="fr-FR" sz="2000" b="1" dirty="0">
                <a:latin typeface="Arial Black" panose="020B0A04020102020204" pitchFamily="34" charset="0"/>
              </a:rPr>
              <a:t>énégal 1990 – 2014 (rapport OMS 2015)</a:t>
            </a:r>
            <a:endParaRPr lang="fr-FR" sz="2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8" name="Espace réservé du contenu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776693499"/>
              </p:ext>
            </p:extLst>
          </p:nvPr>
        </p:nvGraphicFramePr>
        <p:xfrm>
          <a:off x="662610" y="2273300"/>
          <a:ext cx="8256103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>
          <a:xfrm>
            <a:off x="482600" y="1066800"/>
            <a:ext cx="83693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 </a:t>
            </a:r>
            <a:r>
              <a:rPr lang="en-US" alt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r>
              <a:rPr lang="en-US" altLang="en-US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 de tuberculose </a:t>
            </a:r>
            <a:r>
              <a:rPr lang="en-US" alt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attendu </a:t>
            </a:r>
            <a:r>
              <a:rPr lang="en-US" altLang="en-US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</a:t>
            </a:r>
            <a:r>
              <a:rPr lang="en-US" alt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identifié </a:t>
            </a:r>
            <a:r>
              <a:rPr lang="en-US" altLang="en-US" sz="2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entretient la transmission de la </a:t>
            </a:r>
            <a:r>
              <a:rPr lang="en-US" altLang="en-US" sz="2000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maladie</a:t>
            </a:r>
            <a:endParaRPr lang="fr-FR" altLang="en-US" sz="20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256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1050" y="2870200"/>
            <a:ext cx="7886700" cy="1766889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fr-FR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Des pas importants </a:t>
            </a:r>
            <a:endParaRPr lang="fr-FR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67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247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fr-FR" sz="2000" dirty="0" smtClean="0">
                <a:latin typeface="Arial Black" panose="020B0A04020102020204" pitchFamily="34" charset="0"/>
              </a:rPr>
              <a:t>Atouts du PNT</a:t>
            </a:r>
            <a:endParaRPr lang="fr-FR" sz="2000" dirty="0">
              <a:latin typeface="Arial Black" panose="020B0A040201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628650" y="1333500"/>
            <a:ext cx="7886700" cy="5226325"/>
          </a:xfrm>
          <a:ln>
            <a:noFill/>
          </a:ln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 engagement politique et financier du Gouvernement du Sénégal : le MSAS assure, à partir du budget de l’Etat, l’approvisionnement en médicaments et en consommables et les ressources humaines impliquées dans la lutte contre la tuberculose ;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 PNT est structuré de façon satisfaisante : Unité centrale, et agents de santé dédiés spécifiquement à la lutte contre la tuberculose au niveau des régions et des districts</a:t>
            </a:r>
            <a:r>
              <a:rPr lang="fr-F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 </a:t>
            </a: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réseau de laboratoire offre toutes les prestations de diagnostic de la tuberculose : microscopie, culture et nouvelles technologies (Genexpert</a:t>
            </a:r>
            <a:r>
              <a:rPr lang="fr-F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Taux de succès thérapeutique satisfaisant de </a:t>
            </a:r>
            <a:r>
              <a:rPr lang="fr-FR" sz="2000" dirty="0" smtClean="0">
                <a:solidFill>
                  <a:srgbClr val="C0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87% </a:t>
            </a: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et taux d’abandon </a:t>
            </a:r>
            <a:r>
              <a:rPr lang="fr-FR" sz="20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inf</a:t>
            </a:r>
            <a:r>
              <a:rPr lang="fr-F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à 5%</a:t>
            </a:r>
          </a:p>
          <a:p>
            <a:pPr marL="0" lvl="0" indent="0" algn="just">
              <a:buNone/>
            </a:pPr>
            <a:endParaRPr lang="fr-FR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118326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660399"/>
            <a:ext cx="7886700" cy="609601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fr-FR" sz="2400" dirty="0">
                <a:latin typeface="Arial Black" panose="020B0A04020102020204" pitchFamily="34" charset="0"/>
              </a:rPr>
              <a:t>Atouts du </a:t>
            </a:r>
            <a:r>
              <a:rPr lang="fr-FR" sz="2400" dirty="0" smtClean="0">
                <a:latin typeface="Arial Black" panose="020B0A04020102020204" pitchFamily="34" charset="0"/>
              </a:rPr>
              <a:t>PNT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549400"/>
            <a:ext cx="7886700" cy="4627563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§"/>
            </a:pP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 médicaments et intrants de laboratoire </a:t>
            </a:r>
            <a:r>
              <a:rPr lang="fr-F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sont gratuits   généralement </a:t>
            </a: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disponibles aux points de prestation et </a:t>
            </a:r>
            <a:r>
              <a:rPr lang="fr-F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intégrés dans le circuit de distribution des médicaments essentiels ;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Les interventions communautaires ont démarre en 2012  avec un paquet de services communautaires délivrés par les ONGS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fr-F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L’acquisition d’une unité mobile de radiographie pulmonaire permet le dépistage actif des cas dans les groupes vulnérables ou exposes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Un système </a:t>
            </a: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organisé de prise charge gratuite de patients atteints de tuberculose multi résistante (TB-MR)  </a:t>
            </a:r>
            <a:r>
              <a:rPr lang="fr-F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est mis en place depuis 2010 avec Centre </a:t>
            </a: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prise en charge </a:t>
            </a:r>
            <a:r>
              <a:rPr lang="fr-F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MDR fonctionnel  </a:t>
            </a: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 niveau de l’</a:t>
            </a:r>
            <a:r>
              <a:rPr lang="fr-FR" sz="20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hopital</a:t>
            </a: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FANN</a:t>
            </a:r>
          </a:p>
          <a:p>
            <a:pPr lvl="0" algn="just">
              <a:buFont typeface="Wingdings" panose="05000000000000000000" pitchFamily="2" charset="2"/>
              <a:buChar char="§"/>
            </a:pPr>
            <a:endParaRPr lang="fr-FR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8454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382000" cy="126456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fr-FR" sz="3200" b="1" dirty="0" smtClean="0">
                <a:solidFill>
                  <a:srgbClr val="C00000"/>
                </a:solidFill>
                <a:cs typeface="Arial" charset="0"/>
              </a:rPr>
              <a:t>PARTENARIAT COMMUNAUTAIRE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89217642"/>
              </p:ext>
            </p:extLst>
          </p:nvPr>
        </p:nvGraphicFramePr>
        <p:xfrm>
          <a:off x="924744" y="1484784"/>
          <a:ext cx="7067128" cy="44637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70"/>
                <a:gridCol w="3645618"/>
                <a:gridCol w="140596"/>
                <a:gridCol w="2991244"/>
              </a:tblGrid>
              <a:tr h="1171895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PLAN International/OCB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enE</a:t>
                      </a:r>
                      <a:endParaRPr lang="fr-FR" dirty="0"/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SR</a:t>
                      </a:r>
                      <a:endParaRPr lang="fr-FR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8">
                  <a:txBody>
                    <a:bodyPr/>
                    <a:lstStyle/>
                    <a:p>
                      <a:endParaRPr lang="fr-FR" dirty="0"/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Africare</a:t>
                      </a: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Plan</a:t>
                      </a: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EMAD</a:t>
                      </a: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0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Intermondes</a:t>
                      </a: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2" marR="4444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CRS</a:t>
                      </a: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ASBEF</a:t>
                      </a: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b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29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46" marR="44446" marT="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1" descr="C:\Users\charge.com\Desktop\PSSCII\Lancement_Prog_Santé\Supports\Case de Dobour_Kirène 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65629" y="744623"/>
            <a:ext cx="367240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5016008" y="2708920"/>
            <a:ext cx="3827227" cy="3816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57350" lvl="3" indent="-285750" algn="ctr">
              <a:buFont typeface="Wingdings" panose="05000000000000000000" pitchFamily="2" charset="2"/>
              <a:buChar char="§"/>
            </a:pPr>
            <a:r>
              <a:rPr lang="fr-FR" dirty="0" err="1" smtClean="0"/>
              <a:t>enen</a:t>
            </a:r>
            <a:endParaRPr lang="fr-FR" dirty="0"/>
          </a:p>
        </p:txBody>
      </p:sp>
      <p:sp>
        <p:nvSpPr>
          <p:cNvPr id="4" name="Ellipse 3"/>
          <p:cNvSpPr/>
          <p:nvPr/>
        </p:nvSpPr>
        <p:spPr>
          <a:xfrm>
            <a:off x="4860032" y="2276872"/>
            <a:ext cx="4104455" cy="4581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400" b="1" dirty="0" smtClean="0">
                <a:solidFill>
                  <a:schemeClr val="tx1"/>
                </a:solidFill>
              </a:rPr>
              <a:t>296056 VAD </a:t>
            </a:r>
            <a:r>
              <a:rPr lang="fr-FR" sz="1400" dirty="0" smtClean="0">
                <a:solidFill>
                  <a:schemeClr val="tx1"/>
                </a:solidFill>
              </a:rPr>
              <a:t>par les relais</a:t>
            </a:r>
          </a:p>
          <a:p>
            <a:pPr lvl="0"/>
            <a:r>
              <a:rPr lang="fr-FR" sz="1400" b="1" dirty="0"/>
              <a:t>8 </a:t>
            </a:r>
            <a:r>
              <a:rPr lang="fr-FR" sz="1400" b="1" dirty="0" smtClean="0"/>
              <a:t>8</a:t>
            </a:r>
            <a:r>
              <a:rPr lang="fr-FR" sz="1400" dirty="0" smtClean="0"/>
              <a:t> </a:t>
            </a:r>
            <a:r>
              <a:rPr lang="fr-FR" sz="1400" dirty="0"/>
              <a:t>VAD effectuées </a:t>
            </a:r>
            <a:r>
              <a:rPr lang="fr-FR" sz="1400" dirty="0" smtClean="0"/>
              <a:t>p</a:t>
            </a:r>
            <a:endParaRPr lang="fr-FR" sz="1400" dirty="0">
              <a:solidFill>
                <a:schemeClr val="tx1"/>
              </a:solidFill>
            </a:endParaRPr>
          </a:p>
          <a:p>
            <a:pPr lvl="0"/>
            <a:r>
              <a:rPr lang="fr-FR" sz="1400" b="1" dirty="0">
                <a:solidFill>
                  <a:schemeClr val="tx1"/>
                </a:solidFill>
              </a:rPr>
              <a:t>8 831 </a:t>
            </a:r>
            <a:r>
              <a:rPr lang="fr-FR" sz="1400" dirty="0">
                <a:solidFill>
                  <a:schemeClr val="tx1"/>
                </a:solidFill>
              </a:rPr>
              <a:t>tousseurs de plus de 15 jours référés </a:t>
            </a:r>
            <a:endParaRPr lang="fr-FR" sz="1400" dirty="0" smtClean="0">
              <a:solidFill>
                <a:schemeClr val="tx1"/>
              </a:solidFill>
            </a:endParaRPr>
          </a:p>
          <a:p>
            <a:pPr lvl="0"/>
            <a:r>
              <a:rPr lang="fr-FR" sz="1400" b="1" dirty="0" smtClean="0">
                <a:solidFill>
                  <a:schemeClr val="tx1"/>
                </a:solidFill>
              </a:rPr>
              <a:t>1011</a:t>
            </a:r>
            <a:r>
              <a:rPr lang="fr-FR" sz="1400" dirty="0" smtClean="0">
                <a:solidFill>
                  <a:schemeClr val="tx1"/>
                </a:solidFill>
              </a:rPr>
              <a:t>  </a:t>
            </a:r>
            <a:r>
              <a:rPr lang="fr-FR" sz="1400" dirty="0">
                <a:solidFill>
                  <a:schemeClr val="tx1"/>
                </a:solidFill>
              </a:rPr>
              <a:t>cas de tuberculose confirmés (TPM+) orientés par la </a:t>
            </a:r>
            <a:r>
              <a:rPr lang="fr-FR" sz="1400" dirty="0" smtClean="0">
                <a:solidFill>
                  <a:schemeClr val="tx1"/>
                </a:solidFill>
              </a:rPr>
              <a:t>communauté</a:t>
            </a:r>
            <a:endParaRPr lang="fr-FR" sz="1400" b="1" dirty="0" smtClean="0">
              <a:solidFill>
                <a:schemeClr val="tx1"/>
              </a:solidFill>
            </a:endParaRPr>
          </a:p>
          <a:p>
            <a:pPr lvl="0"/>
            <a:r>
              <a:rPr lang="fr-FR" sz="1400" b="1" dirty="0" smtClean="0">
                <a:solidFill>
                  <a:schemeClr val="tx1"/>
                </a:solidFill>
              </a:rPr>
              <a:t>971</a:t>
            </a:r>
            <a:r>
              <a:rPr lang="fr-FR" sz="1400" dirty="0" smtClean="0">
                <a:solidFill>
                  <a:schemeClr val="tx1"/>
                </a:solidFill>
              </a:rPr>
              <a:t> </a:t>
            </a:r>
            <a:r>
              <a:rPr lang="fr-FR" sz="1400" dirty="0">
                <a:solidFill>
                  <a:schemeClr val="tx1"/>
                </a:solidFill>
              </a:rPr>
              <a:t>irréguliers relancés</a:t>
            </a:r>
          </a:p>
          <a:p>
            <a:pPr lvl="0"/>
            <a:r>
              <a:rPr lang="fr-FR" sz="1400" b="1" dirty="0">
                <a:solidFill>
                  <a:schemeClr val="tx1"/>
                </a:solidFill>
              </a:rPr>
              <a:t>438</a:t>
            </a:r>
            <a:r>
              <a:rPr lang="fr-FR" sz="1400" dirty="0">
                <a:solidFill>
                  <a:schemeClr val="tx1"/>
                </a:solidFill>
              </a:rPr>
              <a:t> perdus de vus </a:t>
            </a:r>
            <a:r>
              <a:rPr lang="fr-FR" sz="1400" dirty="0" smtClean="0">
                <a:solidFill>
                  <a:schemeClr val="tx1"/>
                </a:solidFill>
              </a:rPr>
              <a:t>retrouvés   </a:t>
            </a:r>
            <a:endParaRPr lang="fr-FR" sz="1400" dirty="0">
              <a:solidFill>
                <a:schemeClr val="tx1"/>
              </a:solidFill>
            </a:endParaRPr>
          </a:p>
          <a:p>
            <a:pPr lvl="0"/>
            <a:r>
              <a:rPr lang="fr-FR" sz="1400" b="1" dirty="0">
                <a:solidFill>
                  <a:schemeClr val="tx1"/>
                </a:solidFill>
              </a:rPr>
              <a:t>771</a:t>
            </a:r>
            <a:r>
              <a:rPr lang="fr-FR" sz="1400" dirty="0">
                <a:solidFill>
                  <a:schemeClr val="tx1"/>
                </a:solidFill>
              </a:rPr>
              <a:t> nouveaux cas de TPM+ suivis par les relais communautaires</a:t>
            </a:r>
          </a:p>
          <a:p>
            <a:pPr lvl="0"/>
            <a:r>
              <a:rPr lang="fr-FR" sz="1400" b="1" dirty="0">
                <a:solidFill>
                  <a:schemeClr val="tx1"/>
                </a:solidFill>
              </a:rPr>
              <a:t>967 enfants contacts </a:t>
            </a:r>
            <a:r>
              <a:rPr lang="fr-FR" sz="1400" dirty="0">
                <a:solidFill>
                  <a:schemeClr val="tx1"/>
                </a:solidFill>
              </a:rPr>
              <a:t>âgés de 0 à 5 ans référés par les relais pour consultation</a:t>
            </a:r>
          </a:p>
          <a:p>
            <a:r>
              <a:rPr lang="fr-FR" sz="1400" b="1" dirty="0">
                <a:solidFill>
                  <a:schemeClr val="tx1"/>
                </a:solidFill>
              </a:rPr>
              <a:t>527</a:t>
            </a:r>
            <a:r>
              <a:rPr lang="fr-FR" sz="1400" dirty="0">
                <a:solidFill>
                  <a:schemeClr val="tx1"/>
                </a:solidFill>
              </a:rPr>
              <a:t> enfants mis sous chimio prophylaxie</a:t>
            </a:r>
          </a:p>
        </p:txBody>
      </p:sp>
    </p:spTree>
    <p:extLst>
      <p:ext uri="{BB962C8B-B14F-4D97-AF65-F5344CB8AC3E}">
        <p14:creationId xmlns="" xmlns:p14="http://schemas.microsoft.com/office/powerpoint/2010/main" val="2433094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re 1"/>
          <p:cNvSpPr>
            <a:spLocks noGrp="1"/>
          </p:cNvSpPr>
          <p:nvPr>
            <p:ph type="title"/>
          </p:nvPr>
        </p:nvSpPr>
        <p:spPr>
          <a:xfrm>
            <a:off x="127000" y="365126"/>
            <a:ext cx="8896350" cy="132556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fr-FR" altLang="fr-FR" sz="1800" dirty="0">
                <a:latin typeface="Arial Black" panose="020B0A04020102020204" pitchFamily="34" charset="0"/>
              </a:rPr>
              <a:t>Evolution du taux de succès du traitement TB Sénégal 1995 – 2014</a:t>
            </a:r>
            <a:br>
              <a:rPr lang="fr-FR" altLang="fr-FR" sz="1800" dirty="0">
                <a:latin typeface="Arial Black" panose="020B0A04020102020204" pitchFamily="34" charset="0"/>
              </a:rPr>
            </a:br>
            <a:r>
              <a:rPr lang="fr-FR" altLang="fr-FR" sz="1800" dirty="0">
                <a:latin typeface="Arial Black" panose="020B0A04020102020204" pitchFamily="34" charset="0"/>
              </a:rPr>
              <a:t>Rapport OMS 2015</a:t>
            </a:r>
          </a:p>
        </p:txBody>
      </p:sp>
      <p:graphicFrame>
        <p:nvGraphicFramePr>
          <p:cNvPr id="10" name="Espace réservé du contenu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42122162"/>
              </p:ext>
            </p:extLst>
          </p:nvPr>
        </p:nvGraphicFramePr>
        <p:xfrm>
          <a:off x="152400" y="1690689"/>
          <a:ext cx="8699500" cy="4486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066800" y="6021977"/>
            <a:ext cx="7035800" cy="699499"/>
          </a:xfrm>
          <a:solidFill>
            <a:srgbClr val="002060"/>
          </a:solidFill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altLang="en-US" sz="1800" b="1" kern="0" dirty="0">
                <a:solidFill>
                  <a:schemeClr val="bg1"/>
                </a:solidFill>
              </a:rPr>
              <a:t>Bonne évolution du succès </a:t>
            </a:r>
            <a:r>
              <a:rPr lang="fr-FR" altLang="en-US" sz="1800" b="1" kern="0" dirty="0" smtClean="0">
                <a:solidFill>
                  <a:schemeClr val="bg1"/>
                </a:solidFill>
              </a:rPr>
              <a:t>thérapeutique mais Taux de 90% pas atteint pour agir sur la mortalité</a:t>
            </a:r>
            <a:endParaRPr lang="fr-FR" altLang="en-US" sz="1800" b="1" kern="0" dirty="0">
              <a:solidFill>
                <a:schemeClr val="bg1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2B829D8-AB37-401E-B1AF-06946F43F6BD}" type="slidenum">
              <a:rPr lang="fr-FR" altLang="en-US" sz="1800" kern="0" smtClean="0">
                <a:solidFill>
                  <a:sysClr val="windowText" lastClr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fr-FR" altLang="en-US" sz="1800" kern="0">
              <a:solidFill>
                <a:sysClr val="windowText" lastClr="000000"/>
              </a:solidFill>
            </a:endParaRPr>
          </a:p>
        </p:txBody>
      </p:sp>
      <p:cxnSp>
        <p:nvCxnSpPr>
          <p:cNvPr id="77861" name="Straight Connector 49"/>
          <p:cNvCxnSpPr>
            <a:cxnSpLocks noChangeShapeType="1"/>
          </p:cNvCxnSpPr>
          <p:nvPr/>
        </p:nvCxnSpPr>
        <p:spPr bwMode="auto">
          <a:xfrm>
            <a:off x="455613" y="1724027"/>
            <a:ext cx="8567737" cy="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="" xmlns:p14="http://schemas.microsoft.com/office/powerpoint/2010/main" val="35528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65043" y="2385391"/>
            <a:ext cx="8706679" cy="1404731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latin typeface="Arial Black" panose="020B0A04020102020204" pitchFamily="34" charset="0"/>
              </a:rPr>
              <a:t>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ncore des défis importants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143625"/>
            <a:ext cx="15001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6899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819514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fr-FR" dirty="0" smtClean="0"/>
              <a:t>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9027" y="1409700"/>
            <a:ext cx="8825948" cy="52561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fr-FR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Problème 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santé publique au </a:t>
            </a: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Sénégal</a:t>
            </a:r>
            <a:endParaRPr lang="fr-F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Priorité sanitaire nationale dans le PNDS 2009-2018;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Coordination 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à travers le Programme National de lutte contre la Tuberculose (PNT), placé sous la tutelle de la Direction de la Lutte contre la Maladie (DLM);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Mise </a:t>
            </a: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 œuvre des stratégies de lutte préconisées par l’OMS (DOTS, Halte TB) avec des résultats assez satisfaisants</a:t>
            </a: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r-FR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Transition entre les Objectifs du Millénaire pour le Développement (OMD) et les Objectifs du Développement durable (ODD)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6566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84313" y="585216"/>
            <a:ext cx="8507895" cy="554471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DEFI DU FINANCEMENT </a:t>
            </a:r>
            <a:r>
              <a:rPr lang="fr-FR" sz="2400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solidFill>
                  <a:schemeClr val="tx1"/>
                </a:solidFill>
                <a:latin typeface="Arial Black" panose="020B0A04020102020204" pitchFamily="34" charset="0"/>
              </a:rPr>
              <a:t>DE LA LUTTE</a:t>
            </a:r>
            <a:endParaRPr lang="fr-FR" sz="24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84313" y="1245704"/>
            <a:ext cx="8627165" cy="5037151"/>
          </a:xfrm>
          <a:ln>
            <a:solidFill>
              <a:srgbClr val="FF6600"/>
            </a:solidFill>
          </a:ln>
        </p:spPr>
        <p:txBody>
          <a:bodyPr>
            <a:normAutofit/>
          </a:bodyPr>
          <a:lstStyle/>
          <a:p>
            <a:pPr marL="342900" lvl="1" indent="-342900" eaLnBrk="0" fontAlgn="base" hangingPunct="0">
              <a:spcBef>
                <a:spcPts val="6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§"/>
            </a:pPr>
            <a:endParaRPr lang="fr-FR" altLang="fr-FR" sz="20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342900" eaLnBrk="0" fontAlgn="base" hangingPunct="0">
              <a:spcBef>
                <a:spcPts val="6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§"/>
            </a:pPr>
            <a:endParaRPr lang="fr-FR" altLang="fr-FR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342900" eaLnBrk="0" fontAlgn="base" hangingPunct="0">
              <a:spcBef>
                <a:spcPts val="6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§"/>
            </a:pPr>
            <a:r>
              <a:rPr lang="fr-FR" altLang="fr-F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Financement </a:t>
            </a:r>
            <a:r>
              <a:rPr lang="fr-FR" alt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insuffisant et f</a:t>
            </a: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ortement dépendant des apports internationaux</a:t>
            </a:r>
            <a:endParaRPr lang="fr-FR" altLang="fr-FR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342900" eaLnBrk="0" fontAlgn="base" hangingPunct="0">
              <a:spcBef>
                <a:spcPts val="6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§"/>
            </a:pPr>
            <a:r>
              <a:rPr lang="fr-FR" altLang="fr-F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Fonds </a:t>
            </a:r>
            <a:r>
              <a:rPr lang="fr-FR" alt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Mondial </a:t>
            </a:r>
            <a:r>
              <a:rPr lang="fr-FR" altLang="fr-F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est </a:t>
            </a:r>
            <a:r>
              <a:rPr lang="fr-FR" alt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l’unique partenaire financier externe du programme PNT Sénégal</a:t>
            </a:r>
          </a:p>
          <a:p>
            <a:pPr marL="342900" lvl="1" indent="-342900" eaLnBrk="0" fontAlgn="base" hangingPunct="0">
              <a:spcBef>
                <a:spcPts val="6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§"/>
            </a:pP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</a:t>
            </a:r>
            <a:r>
              <a:rPr lang="fr-FR" sz="2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udget </a:t>
            </a: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alloué à la TB par le Fonds mondiale ne représentait que 11% de l’enveloppe Pays ;. </a:t>
            </a:r>
            <a:endParaRPr lang="fr-FR" altLang="fr-FR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lvl="1" indent="-342900" eaLnBrk="0" fontAlgn="base" hangingPunct="0">
              <a:spcBef>
                <a:spcPts val="600"/>
              </a:spcBef>
              <a:spcAft>
                <a:spcPct val="0"/>
              </a:spcAft>
              <a:buSzPct val="70000"/>
              <a:buFont typeface="Wingdings" panose="05000000000000000000" pitchFamily="2" charset="2"/>
              <a:buChar char="§"/>
            </a:pPr>
            <a:r>
              <a:rPr lang="fr-FR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Contribution du secteur privé ne représentait que 0,5% du budget du programme  en cinq ans.</a:t>
            </a:r>
            <a:endParaRPr lang="fr-FR" altLang="fr-FR" sz="20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§"/>
            </a:pPr>
            <a:endParaRPr lang="fr-FR" sz="2000" dirty="0"/>
          </a:p>
        </p:txBody>
      </p:sp>
    </p:spTree>
    <p:extLst>
      <p:ext uri="{BB962C8B-B14F-4D97-AF65-F5344CB8AC3E}">
        <p14:creationId xmlns="" xmlns:p14="http://schemas.microsoft.com/office/powerpoint/2010/main" val="360828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11"/>
          <p:cNvGrpSpPr>
            <a:grpSpLocks noChangeAspect="1"/>
          </p:cNvGrpSpPr>
          <p:nvPr/>
        </p:nvGrpSpPr>
        <p:grpSpPr bwMode="auto">
          <a:xfrm>
            <a:off x="2051050" y="260350"/>
            <a:ext cx="5049838" cy="6119813"/>
            <a:chOff x="1420" y="1992"/>
            <a:chExt cx="8439" cy="7298"/>
          </a:xfrm>
        </p:grpSpPr>
        <p:sp>
          <p:nvSpPr>
            <p:cNvPr id="12311" name="AutoShape 12"/>
            <p:cNvSpPr>
              <a:spLocks noChangeAspect="1" noChangeArrowheads="1"/>
            </p:cNvSpPr>
            <p:nvPr/>
          </p:nvSpPr>
          <p:spPr bwMode="auto">
            <a:xfrm>
              <a:off x="1420" y="1992"/>
              <a:ext cx="8439" cy="7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6408" name="Oval 13"/>
            <p:cNvSpPr>
              <a:spLocks noChangeArrowheads="1"/>
            </p:cNvSpPr>
            <p:nvPr/>
          </p:nvSpPr>
          <p:spPr bwMode="auto">
            <a:xfrm>
              <a:off x="3903" y="7825"/>
              <a:ext cx="3348" cy="1458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eaLnBrk="1" hangingPunct="1">
                <a:defRPr/>
              </a:pPr>
              <a:endParaRPr lang="fr-CH"/>
            </a:p>
          </p:txBody>
        </p:sp>
        <p:sp>
          <p:nvSpPr>
            <p:cNvPr id="12313" name="Oval 14"/>
            <p:cNvSpPr>
              <a:spLocks noChangeArrowheads="1"/>
            </p:cNvSpPr>
            <p:nvPr/>
          </p:nvSpPr>
          <p:spPr bwMode="auto">
            <a:xfrm>
              <a:off x="3370" y="6492"/>
              <a:ext cx="4350" cy="279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2314" name="Oval 15"/>
            <p:cNvSpPr>
              <a:spLocks noChangeArrowheads="1"/>
            </p:cNvSpPr>
            <p:nvPr/>
          </p:nvSpPr>
          <p:spPr bwMode="auto">
            <a:xfrm>
              <a:off x="3047" y="5232"/>
              <a:ext cx="5033" cy="405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2315" name="Oval 16"/>
            <p:cNvSpPr>
              <a:spLocks noChangeArrowheads="1"/>
            </p:cNvSpPr>
            <p:nvPr/>
          </p:nvSpPr>
          <p:spPr bwMode="auto">
            <a:xfrm>
              <a:off x="2075" y="3936"/>
              <a:ext cx="6968" cy="534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2316" name="Oval 17"/>
            <p:cNvSpPr>
              <a:spLocks noChangeArrowheads="1"/>
            </p:cNvSpPr>
            <p:nvPr/>
          </p:nvSpPr>
          <p:spPr bwMode="auto">
            <a:xfrm>
              <a:off x="1588" y="3125"/>
              <a:ext cx="7940" cy="615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  <p:sp>
          <p:nvSpPr>
            <p:cNvPr id="12317" name="Oval 18"/>
            <p:cNvSpPr>
              <a:spLocks noChangeArrowheads="1"/>
            </p:cNvSpPr>
            <p:nvPr/>
          </p:nvSpPr>
          <p:spPr bwMode="auto">
            <a:xfrm>
              <a:off x="1427" y="2316"/>
              <a:ext cx="8425" cy="6967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fr-CH" altLang="fr-FR"/>
            </a:p>
          </p:txBody>
        </p:sp>
      </p:grpSp>
      <p:sp>
        <p:nvSpPr>
          <p:cNvPr id="12291" name="Text Box 19"/>
          <p:cNvSpPr txBox="1">
            <a:spLocks noChangeArrowheads="1"/>
          </p:cNvSpPr>
          <p:nvPr/>
        </p:nvSpPr>
        <p:spPr bwMode="auto">
          <a:xfrm>
            <a:off x="3492500" y="5300663"/>
            <a:ext cx="1944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400" dirty="0" smtClean="0"/>
              <a:t>1Cas </a:t>
            </a:r>
            <a:r>
              <a:rPr lang="fr-FR" altLang="fr-FR" sz="1400" dirty="0"/>
              <a:t>inscrits dans les données de notification de la tuberculose</a:t>
            </a:r>
            <a:endParaRPr lang="en-GB" altLang="fr-FR" sz="1400" dirty="0"/>
          </a:p>
        </p:txBody>
      </p:sp>
      <p:sp>
        <p:nvSpPr>
          <p:cNvPr id="12292" name="Text Box 20"/>
          <p:cNvSpPr txBox="1">
            <a:spLocks noChangeArrowheads="1"/>
          </p:cNvSpPr>
          <p:nvPr/>
        </p:nvSpPr>
        <p:spPr bwMode="auto">
          <a:xfrm>
            <a:off x="3492500" y="42926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 b="1">
                <a:solidFill>
                  <a:srgbClr val="C00000"/>
                </a:solidFill>
              </a:rPr>
              <a:t>2.</a:t>
            </a:r>
            <a:r>
              <a:rPr lang="fr-FR" altLang="fr-FR" sz="1200">
                <a:solidFill>
                  <a:srgbClr val="C00000"/>
                </a:solidFill>
              </a:rPr>
              <a:t> Cas diagnostiqués par le PNT ou par les prestataires collaborant avec PNT, mais non inscrits/déclarés</a:t>
            </a:r>
          </a:p>
        </p:txBody>
      </p:sp>
      <p:sp>
        <p:nvSpPr>
          <p:cNvPr id="12293" name="Text Box 21"/>
          <p:cNvSpPr txBox="1">
            <a:spLocks noChangeArrowheads="1"/>
          </p:cNvSpPr>
          <p:nvPr/>
        </p:nvSpPr>
        <p:spPr bwMode="auto">
          <a:xfrm>
            <a:off x="3419475" y="3213100"/>
            <a:ext cx="22113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 dirty="0">
                <a:solidFill>
                  <a:srgbClr val="C00000"/>
                </a:solidFill>
              </a:rPr>
              <a:t>3. Cas diagnostiqués par les prestataires publics ou privés mais non déclarés au PNT</a:t>
            </a:r>
          </a:p>
        </p:txBody>
      </p:sp>
      <p:sp>
        <p:nvSpPr>
          <p:cNvPr id="12294" name="Text Box 22"/>
          <p:cNvSpPr txBox="1">
            <a:spLocks noChangeArrowheads="1"/>
          </p:cNvSpPr>
          <p:nvPr/>
        </p:nvSpPr>
        <p:spPr bwMode="auto">
          <a:xfrm>
            <a:off x="3203575" y="1341438"/>
            <a:ext cx="30781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 b="1" dirty="0">
                <a:solidFill>
                  <a:srgbClr val="0000FF"/>
                </a:solidFill>
              </a:rPr>
              <a:t>5.</a:t>
            </a:r>
            <a:r>
              <a:rPr lang="fr-FR" altLang="fr-FR" sz="1200" dirty="0">
                <a:solidFill>
                  <a:srgbClr val="0000FF"/>
                </a:solidFill>
              </a:rPr>
              <a:t> Cas ayant accès aux services de santé mais qui ne fréquentent pas les établissements de soins</a:t>
            </a:r>
          </a:p>
        </p:txBody>
      </p:sp>
      <p:sp>
        <p:nvSpPr>
          <p:cNvPr id="12295" name="Text Box 23"/>
          <p:cNvSpPr txBox="1">
            <a:spLocks noChangeArrowheads="1"/>
          </p:cNvSpPr>
          <p:nvPr/>
        </p:nvSpPr>
        <p:spPr bwMode="auto">
          <a:xfrm>
            <a:off x="3348038" y="765175"/>
            <a:ext cx="2274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 b="1" dirty="0">
                <a:solidFill>
                  <a:srgbClr val="0000FF"/>
                </a:solidFill>
              </a:rPr>
              <a:t>6.</a:t>
            </a:r>
            <a:r>
              <a:rPr lang="fr-FR" altLang="fr-FR" sz="1200" dirty="0">
                <a:solidFill>
                  <a:srgbClr val="0000FF"/>
                </a:solidFill>
              </a:rPr>
              <a:t> Cas n’ayant pas accès aux soins de santé</a:t>
            </a:r>
            <a:endParaRPr lang="en-GB" altLang="fr-FR" sz="1200" dirty="0">
              <a:solidFill>
                <a:srgbClr val="0000FF"/>
              </a:solidFill>
            </a:endParaRPr>
          </a:p>
        </p:txBody>
      </p:sp>
      <p:sp>
        <p:nvSpPr>
          <p:cNvPr id="12296" name="Text Box 24"/>
          <p:cNvSpPr txBox="1">
            <a:spLocks noChangeArrowheads="1"/>
          </p:cNvSpPr>
          <p:nvPr/>
        </p:nvSpPr>
        <p:spPr bwMode="auto">
          <a:xfrm>
            <a:off x="3276600" y="2133600"/>
            <a:ext cx="2663825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sz="1200" b="1">
                <a:solidFill>
                  <a:srgbClr val="0000FF"/>
                </a:solidFill>
              </a:rPr>
              <a:t>4.</a:t>
            </a:r>
            <a:r>
              <a:rPr lang="fr-FR" altLang="fr-FR" sz="1200">
                <a:solidFill>
                  <a:srgbClr val="0000FF"/>
                </a:solidFill>
              </a:rPr>
              <a:t> Cas s’étant présentés dans les établissements de soins mais non diagnostiqués</a:t>
            </a:r>
            <a:r>
              <a:rPr lang="fr-FR" altLang="fr-FR" sz="1600"/>
              <a:t> </a:t>
            </a:r>
            <a:endParaRPr lang="en-GB" altLang="fr-FR" sz="1600"/>
          </a:p>
        </p:txBody>
      </p:sp>
      <p:sp>
        <p:nvSpPr>
          <p:cNvPr id="12297" name="Rectangle 31"/>
          <p:cNvSpPr>
            <a:spLocks noChangeArrowheads="1"/>
          </p:cNvSpPr>
          <p:nvPr/>
        </p:nvSpPr>
        <p:spPr bwMode="auto">
          <a:xfrm>
            <a:off x="179388" y="476250"/>
            <a:ext cx="1800225" cy="865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ZW" altLang="fr-FR"/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179388" y="476250"/>
            <a:ext cx="1800225" cy="55399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1200" b="1" dirty="0"/>
              <a:t>Communication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200" b="1" dirty="0"/>
              <a:t>Mobilisation sociale</a:t>
            </a:r>
          </a:p>
        </p:txBody>
      </p:sp>
      <p:sp>
        <p:nvSpPr>
          <p:cNvPr id="12299" name="Rectangle 33"/>
          <p:cNvSpPr>
            <a:spLocks noChangeArrowheads="1"/>
          </p:cNvSpPr>
          <p:nvPr/>
        </p:nvSpPr>
        <p:spPr bwMode="auto">
          <a:xfrm>
            <a:off x="6948488" y="404813"/>
            <a:ext cx="18716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ZW" altLang="fr-FR"/>
          </a:p>
        </p:txBody>
      </p:sp>
      <p:sp>
        <p:nvSpPr>
          <p:cNvPr id="19" name="Text Box 34"/>
          <p:cNvSpPr txBox="1">
            <a:spLocks noChangeArrowheads="1"/>
          </p:cNvSpPr>
          <p:nvPr/>
        </p:nvSpPr>
        <p:spPr bwMode="auto">
          <a:xfrm>
            <a:off x="6948488" y="404813"/>
            <a:ext cx="1871662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1400" b="1" dirty="0"/>
              <a:t>Renforcement du système de santé</a:t>
            </a:r>
          </a:p>
        </p:txBody>
      </p:sp>
      <p:sp>
        <p:nvSpPr>
          <p:cNvPr id="12301" name="Rectangle 35"/>
          <p:cNvSpPr>
            <a:spLocks noChangeArrowheads="1"/>
          </p:cNvSpPr>
          <p:nvPr/>
        </p:nvSpPr>
        <p:spPr bwMode="auto">
          <a:xfrm>
            <a:off x="7524750" y="2349500"/>
            <a:ext cx="1439863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ZW" altLang="fr-FR"/>
          </a:p>
        </p:txBody>
      </p:sp>
      <p:sp>
        <p:nvSpPr>
          <p:cNvPr id="21" name="Text Box 36"/>
          <p:cNvSpPr txBox="1">
            <a:spLocks noChangeArrowheads="1"/>
          </p:cNvSpPr>
          <p:nvPr/>
        </p:nvSpPr>
        <p:spPr bwMode="auto">
          <a:xfrm>
            <a:off x="7524750" y="2349500"/>
            <a:ext cx="1439863" cy="73866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fr-FR"/>
            </a:defPPr>
            <a:lvl1pPr algn="ctr" eaLnBrk="1" hangingPunct="1">
              <a:spcBef>
                <a:spcPct val="50000"/>
              </a:spcBef>
              <a:defRPr sz="1400" b="1"/>
            </a:lvl1pPr>
          </a:lstStyle>
          <a:p>
            <a:pPr>
              <a:defRPr/>
            </a:pPr>
            <a:r>
              <a:rPr lang="fr-FR" sz="1200" dirty="0"/>
              <a:t>APSR et</a:t>
            </a:r>
          </a:p>
          <a:p>
            <a:pPr>
              <a:defRPr/>
            </a:pPr>
            <a:r>
              <a:rPr lang="fr-FR" sz="1200" dirty="0"/>
              <a:t>Renforcement de laboratoire</a:t>
            </a:r>
          </a:p>
        </p:txBody>
      </p:sp>
      <p:sp>
        <p:nvSpPr>
          <p:cNvPr id="23" name="Text Box 39"/>
          <p:cNvSpPr txBox="1">
            <a:spLocks noChangeArrowheads="1"/>
          </p:cNvSpPr>
          <p:nvPr/>
        </p:nvSpPr>
        <p:spPr bwMode="auto">
          <a:xfrm>
            <a:off x="250825" y="4652963"/>
            <a:ext cx="1804414" cy="12772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1400" b="1" dirty="0"/>
              <a:t>Supervision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fr-FR" sz="1400" b="1" dirty="0"/>
              <a:t>Investissement dans le système d’enregistrement et de notification</a:t>
            </a:r>
          </a:p>
        </p:txBody>
      </p:sp>
      <p:sp>
        <p:nvSpPr>
          <p:cNvPr id="12304" name="Line 40"/>
          <p:cNvSpPr>
            <a:spLocks noChangeShapeType="1"/>
          </p:cNvSpPr>
          <p:nvPr/>
        </p:nvSpPr>
        <p:spPr bwMode="auto">
          <a:xfrm flipH="1">
            <a:off x="5508625" y="620713"/>
            <a:ext cx="1439863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5" name="Line 41"/>
          <p:cNvSpPr>
            <a:spLocks noChangeShapeType="1"/>
          </p:cNvSpPr>
          <p:nvPr/>
        </p:nvSpPr>
        <p:spPr bwMode="auto">
          <a:xfrm>
            <a:off x="1979613" y="7651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6" name="Line 43"/>
          <p:cNvSpPr>
            <a:spLocks noChangeShapeType="1"/>
          </p:cNvSpPr>
          <p:nvPr/>
        </p:nvSpPr>
        <p:spPr bwMode="auto">
          <a:xfrm>
            <a:off x="1979613" y="836613"/>
            <a:ext cx="1296987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7" name="Line 44"/>
          <p:cNvSpPr>
            <a:spLocks noChangeShapeType="1"/>
          </p:cNvSpPr>
          <p:nvPr/>
        </p:nvSpPr>
        <p:spPr bwMode="auto">
          <a:xfrm flipH="1">
            <a:off x="5795963" y="2708275"/>
            <a:ext cx="17287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8" name="Line 46"/>
          <p:cNvSpPr>
            <a:spLocks noChangeShapeType="1"/>
          </p:cNvSpPr>
          <p:nvPr/>
        </p:nvSpPr>
        <p:spPr bwMode="auto">
          <a:xfrm flipV="1">
            <a:off x="2051050" y="4868863"/>
            <a:ext cx="144145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0" name="Text Box 48"/>
          <p:cNvSpPr txBox="1">
            <a:spLocks noChangeArrowheads="1"/>
          </p:cNvSpPr>
          <p:nvPr/>
        </p:nvSpPr>
        <p:spPr bwMode="auto">
          <a:xfrm>
            <a:off x="250825" y="2492375"/>
            <a:ext cx="936625" cy="4000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fr-FR" sz="2000" b="1"/>
              <a:t>PPM</a:t>
            </a:r>
          </a:p>
        </p:txBody>
      </p:sp>
      <p:sp>
        <p:nvSpPr>
          <p:cNvPr id="12310" name="Line 49"/>
          <p:cNvSpPr>
            <a:spLocks noChangeShapeType="1"/>
          </p:cNvSpPr>
          <p:nvPr/>
        </p:nvSpPr>
        <p:spPr bwMode="auto">
          <a:xfrm>
            <a:off x="1116013" y="2708275"/>
            <a:ext cx="2376487" cy="1081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5578" y="0"/>
            <a:ext cx="7467600" cy="387317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2800" b="1" dirty="0" smtClean="0">
                <a:solidFill>
                  <a:schemeClr val="tx1"/>
                </a:solidFill>
              </a:rPr>
              <a:t> </a:t>
            </a:r>
            <a:r>
              <a:rPr lang="fr-FR" sz="22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DEFIS DE  DIAGNOSTIC </a:t>
            </a:r>
            <a:r>
              <a:rPr lang="fr-FR" sz="22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 </a:t>
            </a:r>
            <a:r>
              <a:rPr lang="fr-FR" sz="22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CAS ( 3)</a:t>
            </a:r>
            <a:endParaRPr lang="fr-FR" sz="2200" b="1" dirty="0">
              <a:solidFill>
                <a:schemeClr val="tx1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920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4137" y="209006"/>
            <a:ext cx="7916092" cy="888274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fr-FR" alt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Défi de la TB pharmacorésistante</a:t>
            </a:r>
            <a:br>
              <a:rPr lang="fr-FR" altLang="en-US" sz="2400" b="1" dirty="0"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fr-FR" sz="2400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68096" y="1319349"/>
            <a:ext cx="3291840" cy="4700451"/>
          </a:xfrm>
        </p:spPr>
        <p:txBody>
          <a:bodyPr>
            <a:normAutofit fontScale="85000" lnSpcReduction="20000"/>
          </a:bodyPr>
          <a:lstStyle/>
          <a:p>
            <a:endParaRPr lang="fr-FR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Sénégal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Enquête de prévalence de la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pharmacorésistance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2015: 0, 5% chez les nouveaux cas et 19 % chez les cas en retraitement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Près de 300 cas de TB pharmacorésistante attendus chaque année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Qu’une moyenne de 70 cas détectés par an, soit ¼ des cas attendus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 de transmission identique à celui de la TB sensible: voie aérienne</a:t>
            </a:r>
          </a:p>
          <a:p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Urgence: Détecter  l</a:t>
            </a:r>
            <a:r>
              <a:rPr lang="fr-FR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fr-FR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malades qui sont dans la communauté et  qui y entretiennent la transmission de souches de BK résistants</a:t>
            </a:r>
          </a:p>
          <a:p>
            <a:endParaRPr lang="fr-FR" dirty="0"/>
          </a:p>
        </p:txBody>
      </p:sp>
      <p:graphicFrame>
        <p:nvGraphicFramePr>
          <p:cNvPr id="5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03588989"/>
              </p:ext>
            </p:extLst>
          </p:nvPr>
        </p:nvGraphicFramePr>
        <p:xfrm>
          <a:off x="4286250" y="1227909"/>
          <a:ext cx="4259263" cy="477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272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fr-FR" altLang="en-US" b="1" dirty="0"/>
              <a:t>Défis VIH/TB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16338" y="822960"/>
            <a:ext cx="4828730" cy="5184648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2659" y="2505700"/>
            <a:ext cx="4020157" cy="3762294"/>
          </a:xfrm>
        </p:spPr>
        <p:txBody>
          <a:bodyPr>
            <a:normAutofit/>
          </a:bodyPr>
          <a:lstStyle/>
          <a:p>
            <a:pPr lvl="0"/>
            <a:r>
              <a:rPr lang="en-GB" altLang="ja-JP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MS PGothic" pitchFamily="34" charset="-128"/>
                <a:cs typeface="Arial" charset="0"/>
              </a:rPr>
              <a:t>Epidemie</a:t>
            </a:r>
            <a:r>
              <a:rPr lang="en-GB" altLang="ja-JP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MS PGothic" pitchFamily="34" charset="-128"/>
                <a:cs typeface="Arial" charset="0"/>
              </a:rPr>
              <a:t> VIH</a:t>
            </a:r>
            <a:endParaRPr lang="en-GB" altLang="ja-JP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ea typeface="MS PGothic" pitchFamily="34" charset="-128"/>
              <a:cs typeface="Arial" charset="0"/>
            </a:endParaRPr>
          </a:p>
          <a:p>
            <a:endParaRPr lang="fr-FR" sz="4000" dirty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09972" y="3237708"/>
            <a:ext cx="3056511" cy="2543174"/>
            <a:chOff x="541" y="1715"/>
            <a:chExt cx="2497" cy="1602"/>
          </a:xfrm>
          <a:solidFill>
            <a:schemeClr val="tx1"/>
          </a:solidFill>
        </p:grpSpPr>
        <p:pic>
          <p:nvPicPr>
            <p:cNvPr id="6" name="Picture 13" descr="ag00207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" y="1715"/>
              <a:ext cx="2497" cy="11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541" y="2910"/>
              <a:ext cx="2497" cy="40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ja-JP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itchFamily="34" charset="0"/>
                <a:ea typeface="MS PGothic" pitchFamily="34" charset="-128"/>
                <a:cs typeface="Arial" charset="0"/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6206944" y="908753"/>
            <a:ext cx="2103437" cy="2141538"/>
            <a:chOff x="4346" y="1052"/>
            <a:chExt cx="1325" cy="1349"/>
          </a:xfrm>
        </p:grpSpPr>
        <p:pic>
          <p:nvPicPr>
            <p:cNvPr id="15" name="Picture 10" descr="in00599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" y="1052"/>
              <a:ext cx="1325" cy="9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462" y="1921"/>
              <a:ext cx="1094" cy="48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ja-JP" sz="4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ahoma" pitchFamily="34" charset="0"/>
                  <a:ea typeface="MS PGothic" pitchFamily="34" charset="-128"/>
                  <a:cs typeface="Arial" charset="0"/>
                </a:rPr>
                <a:t>DOTS</a:t>
              </a:r>
            </a:p>
          </p:txBody>
        </p:sp>
      </p:grpSp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3279170" y="3237708"/>
            <a:ext cx="3778251" cy="2306638"/>
            <a:chOff x="2053" y="1503"/>
            <a:chExt cx="2380" cy="1453"/>
          </a:xfrm>
        </p:grpSpPr>
        <p:pic>
          <p:nvPicPr>
            <p:cNvPr id="21" name="Picture 3" descr="j0076146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3" y="1503"/>
              <a:ext cx="2217" cy="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4"/>
            <p:cNvSpPr txBox="1">
              <a:spLocks noChangeArrowheads="1"/>
            </p:cNvSpPr>
            <p:nvPr/>
          </p:nvSpPr>
          <p:spPr bwMode="auto">
            <a:xfrm>
              <a:off x="2108" y="2471"/>
              <a:ext cx="2325" cy="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altLang="ja-JP" sz="4400" b="1" i="0" u="none" strike="noStrike" kern="1200" cap="none" spc="0" normalizeH="0" baseline="0" noProof="0" dirty="0" err="1" smtClean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ahoma" pitchFamily="34" charset="0"/>
                  <a:ea typeface="MS PGothic" pitchFamily="34" charset="-128"/>
                  <a:cs typeface="Arial" charset="0"/>
                </a:rPr>
                <a:t>Epidemie</a:t>
              </a:r>
              <a:r>
                <a:rPr kumimoji="0" lang="en-GB" altLang="ja-JP" sz="4400" b="1" i="0" u="none" strike="noStrike" kern="1200" cap="none" spc="0" normalizeH="0" baseline="0" noProof="0" dirty="0" smtClean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ahoma" pitchFamily="34" charset="0"/>
                  <a:ea typeface="MS PGothic" pitchFamily="34" charset="-128"/>
                  <a:cs typeface="Arial" charset="0"/>
                </a:rPr>
                <a:t> </a:t>
              </a:r>
              <a:r>
                <a:rPr kumimoji="0" lang="en-GB" altLang="ja-JP" sz="4400" b="1" i="0" u="none" strike="noStrike" kern="1200" cap="none" spc="0" normalizeH="0" baseline="0" noProof="0" dirty="0">
                  <a:ln>
                    <a:noFill/>
                  </a:ln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ahoma" pitchFamily="34" charset="0"/>
                  <a:ea typeface="MS PGothic" pitchFamily="34" charset="-128"/>
                  <a:cs typeface="Arial" charset="0"/>
                </a:rPr>
                <a:t>TB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26647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640081"/>
            <a:ext cx="7886700" cy="79683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Defi de promotion de la maladie</a:t>
            </a:r>
            <a:endParaRPr lang="fr-FR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fr-FR" sz="2400" dirty="0">
                <a:latin typeface="Century Schoolbook" panose="02040604050505020304" pitchFamily="18" charset="0"/>
              </a:rPr>
              <a:t>Stigmatisation persistante de la tuberculose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400" dirty="0">
                <a:latin typeface="Century Schoolbook" panose="02040604050505020304" pitchFamily="18" charset="0"/>
              </a:rPr>
              <a:t>Faible niveau de connaissances des populations sur la TB ( 45% </a:t>
            </a:r>
            <a:r>
              <a:rPr lang="fr-FR" sz="2400" dirty="0" smtClean="0">
                <a:latin typeface="Century Schoolbook" panose="02040604050505020304" pitchFamily="18" charset="0"/>
              </a:rPr>
              <a:t> </a:t>
            </a:r>
            <a:r>
              <a:rPr lang="fr-FR" sz="2400" dirty="0" smtClean="0">
                <a:latin typeface="Century Schoolbook" panose="02040604050505020304" pitchFamily="18" charset="0"/>
              </a:rPr>
              <a:t>en 2013 à 52,6% en 2017)</a:t>
            </a:r>
            <a:endParaRPr lang="fr-FR" sz="2400" dirty="0">
              <a:latin typeface="Century Schoolbook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400" dirty="0">
                <a:latin typeface="Century Schoolbook" panose="02040604050505020304" pitchFamily="18" charset="0"/>
              </a:rPr>
              <a:t> Visibilité de la TB  dans le paysage médiatique  santé non encore optimale,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2400" dirty="0">
                <a:latin typeface="Century Schoolbook" panose="02040604050505020304" pitchFamily="18" charset="0"/>
              </a:rPr>
              <a:t>Insuffisance du nombre d’acteurs communautaires intervenant dans la LAT</a:t>
            </a:r>
          </a:p>
          <a:p>
            <a:pPr algn="just"/>
            <a:endParaRPr lang="fr-FR" sz="2400" dirty="0">
              <a:latin typeface="Century Schoolbook" panose="020406040505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42176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4767" y="248196"/>
            <a:ext cx="8164284" cy="50945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altLang="en-US" b="1" dirty="0">
                <a:latin typeface="Andalus" panose="02020603050405020304" pitchFamily="18" charset="-78"/>
                <a:cs typeface="Andalus" panose="02020603050405020304" pitchFamily="18" charset="-78"/>
              </a:rPr>
              <a:t>Défi de la TB chez l’enfant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822961"/>
            <a:ext cx="2949178" cy="5930536"/>
          </a:xfrm>
        </p:spPr>
        <p:txBody>
          <a:bodyPr>
            <a:normAutofit fontScale="77500" lnSpcReduction="20000"/>
          </a:bodyPr>
          <a:lstStyle/>
          <a:p>
            <a:pPr marL="0" lvl="2">
              <a:defRPr/>
            </a:pPr>
            <a:r>
              <a:rPr lang="fr-FR" alt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Sénégal</a:t>
            </a: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 cas de TB chez l’enfant= 10% des toutes formes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fr-FR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Facteurs de risque de survenue TB: Bas-âge, l’immunodéficience (VIH, malnutrition) </a:t>
            </a: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r>
              <a:rPr lang="fr-FR" alt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Malnutrition et Pneumonie: 1 ères causes de décès chez les enfants: </a:t>
            </a:r>
            <a:r>
              <a:rPr lang="fr-FR" altLang="en-US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de la TB?</a:t>
            </a: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Faiblesse de la détection: moins de la moitié des cas attendus dépistés </a:t>
            </a:r>
            <a:r>
              <a:rPr lang="fr-F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Détection de 6  cas de Tuberculose multirésistante dont un nourrisson de 14 mois</a:t>
            </a:r>
            <a:r>
              <a:rPr lang="fr-FR" sz="19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preuve de la transmission de cette forme de la maladie dans la communauté</a:t>
            </a:r>
          </a:p>
          <a:p>
            <a:pPr marL="342900" lvl="1" indent="-342900">
              <a:buFont typeface="Wingdings" panose="05000000000000000000" pitchFamily="2" charset="2"/>
              <a:buChar char="q"/>
              <a:defRPr/>
            </a:pPr>
            <a:r>
              <a:rPr lang="fr-F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Faiblesse de la chimio prophylaxie à l’INH </a:t>
            </a:r>
            <a:r>
              <a:rPr lang="fr-FR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(norme: 1 enfant = 1TPM+);</a:t>
            </a:r>
          </a:p>
          <a:p>
            <a:pPr marL="0" lvl="1">
              <a:defRPr/>
            </a:pPr>
            <a:r>
              <a:rPr lang="fr-FR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Insuffisance d’outils d’aide au diagnostic ( radiographie et Genexpert)</a:t>
            </a:r>
          </a:p>
          <a:p>
            <a:pPr marL="0" lvl="1">
              <a:defRPr/>
            </a:pPr>
            <a:r>
              <a:rPr lang="fr-FR" altLang="en-US" sz="2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de la TB de l’enfant dans les services de soins infantiles </a:t>
            </a:r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endParaRPr lang="fr-FR" altLang="en-US" sz="22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>
              <a:buFont typeface="Arial" pitchFamily="34" charset="0"/>
              <a:buChar char="•"/>
              <a:defRPr/>
            </a:pPr>
            <a:endParaRPr lang="en-US" altLang="en-US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graphicFrame>
        <p:nvGraphicFramePr>
          <p:cNvPr id="5" name="Espace réservé pour une image  4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="" xmlns:p14="http://schemas.microsoft.com/office/powerpoint/2010/main" val="102661488"/>
              </p:ext>
            </p:extLst>
          </p:nvPr>
        </p:nvGraphicFramePr>
        <p:xfrm>
          <a:off x="3887788" y="987425"/>
          <a:ext cx="5008018" cy="3153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Espace réservé du contenu 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16539293"/>
              </p:ext>
            </p:extLst>
          </p:nvPr>
        </p:nvGraphicFramePr>
        <p:xfrm>
          <a:off x="4114800" y="4532810"/>
          <a:ext cx="4849688" cy="2325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49764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4320" y="2429691"/>
            <a:ext cx="8632916" cy="157312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fr-FR" sz="2400" b="1" dirty="0"/>
              <a:t>PERSPECTIVES DE LA LUTTE CONTRE LA TUBERCULOSE POUR LA PERIODE 2018-2022</a:t>
            </a:r>
          </a:p>
        </p:txBody>
      </p:sp>
    </p:spTree>
    <p:extLst>
      <p:ext uri="{BB962C8B-B14F-4D97-AF65-F5344CB8AC3E}">
        <p14:creationId xmlns="" xmlns:p14="http://schemas.microsoft.com/office/powerpoint/2010/main" val="22425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/>
              <a:t>Le changement de paradigme au Niveau de la tuberculose 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772" y="2134235"/>
            <a:ext cx="7393578" cy="4201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7165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200" dirty="0" smtClean="0"/>
              <a:t>Le changement de paradigme 2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843190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1545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265043" y="2385391"/>
            <a:ext cx="8706679" cy="1404731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 algn="ctr"/>
            <a:r>
              <a:rPr lang="fr-FR" sz="2400" dirty="0" smtClean="0">
                <a:latin typeface="Arial Black" panose="020B0A04020102020204" pitchFamily="34" charset="0"/>
              </a:rPr>
              <a:t> INTERVENTIONS PRIORITAIRES 2018-2022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143625"/>
            <a:ext cx="150018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619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892480" cy="1019571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en-US" sz="2800" dirty="0" smtClean="0">
                <a:latin typeface="Century Gothic" panose="020B0502020202020204" pitchFamily="34" charset="0"/>
              </a:rPr>
              <a:t/>
            </a:r>
            <a:br>
              <a:rPr lang="fr-FR" altLang="en-US" sz="2800" dirty="0" smtClean="0">
                <a:latin typeface="Century Gothic" panose="020B0502020202020204" pitchFamily="34" charset="0"/>
              </a:rPr>
            </a:br>
            <a:r>
              <a:rPr lang="fr-FR" altLang="en-US" sz="2700" b="1" dirty="0" smtClean="0">
                <a:latin typeface="Century Gothic" panose="020B0502020202020204" pitchFamily="34" charset="0"/>
              </a:rPr>
              <a:t>De la stratégie Halte à la </a:t>
            </a:r>
            <a:r>
              <a:rPr lang="fr-FR" altLang="en-US" sz="2700" b="1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fr-FR" altLang="en-US" sz="27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TB </a:t>
            </a:r>
            <a:r>
              <a:rPr lang="fr-FR" altLang="en-US" sz="2700" b="1" dirty="0" smtClean="0">
                <a:solidFill>
                  <a:srgbClr val="0093D5"/>
                </a:solidFill>
                <a:latin typeface="Century Gothic" panose="020B0502020202020204" pitchFamily="34" charset="0"/>
              </a:rPr>
              <a:t>à la stratégie</a:t>
            </a:r>
            <a:br>
              <a:rPr lang="fr-FR" altLang="en-US" sz="2700" b="1" dirty="0" smtClean="0">
                <a:solidFill>
                  <a:srgbClr val="0093D5"/>
                </a:solidFill>
                <a:latin typeface="Century Gothic" panose="020B0502020202020204" pitchFamily="34" charset="0"/>
              </a:rPr>
            </a:br>
            <a:r>
              <a:rPr lang="fr-FR" altLang="en-US" sz="2700" b="1" dirty="0" smtClean="0">
                <a:solidFill>
                  <a:srgbClr val="0093D5"/>
                </a:solidFill>
                <a:latin typeface="Century Gothic" panose="020B0502020202020204" pitchFamily="34" charset="0"/>
              </a:rPr>
              <a:t>END TB</a:t>
            </a:r>
            <a:endParaRPr lang="en-GB" altLang="en-US" sz="2700" b="1" dirty="0" smtClean="0">
              <a:solidFill>
                <a:srgbClr val="0093D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80112" y="2492896"/>
            <a:ext cx="3194447" cy="2205199"/>
          </a:xfrm>
          <a:prstGeom prst="rect">
            <a:avLst/>
          </a:prstGeom>
          <a:blipFill>
            <a:blip r:embed="rId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tile tx="0" ty="0" sx="100000" sy="100000" flip="none" algn="tl"/>
          </a:blipFill>
          <a:ln>
            <a:noFill/>
          </a:ln>
          <a:effectLst>
            <a:glow rad="127000">
              <a:schemeClr val="accent1">
                <a:alpha val="52000"/>
              </a:schemeClr>
            </a:glow>
            <a:outerShdw dist="35921" dir="2700000" algn="ctr" rotWithShape="0">
              <a:schemeClr val="bg2">
                <a:alpha val="21000"/>
              </a:schemeClr>
            </a:outerShdw>
            <a:softEdge rad="0"/>
          </a:effectLst>
          <a:extLst/>
        </p:spPr>
      </p:pic>
      <p:pic>
        <p:nvPicPr>
          <p:cNvPr id="9" name="Picture 2" descr="D:\Dropbox\2015_09_ERS_Congress_Amsterdam\seminar\sdg image.jpg"/>
          <p:cNvPicPr>
            <a:picLocks noChangeAspect="1" noChangeArrowheads="1"/>
          </p:cNvPicPr>
          <p:nvPr/>
        </p:nvPicPr>
        <p:blipFill>
          <a:blip r:embed="rId4" cstate="print"/>
          <a:srcRect l="33611"/>
          <a:stretch>
            <a:fillRect/>
          </a:stretch>
        </p:blipFill>
        <p:spPr bwMode="auto">
          <a:xfrm>
            <a:off x="467544" y="2492896"/>
            <a:ext cx="4756919" cy="2205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25"/>
          <p:cNvSpPr txBox="1"/>
          <p:nvPr/>
        </p:nvSpPr>
        <p:spPr>
          <a:xfrm>
            <a:off x="253685" y="5092700"/>
            <a:ext cx="8520874" cy="1016228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fontAlgn="base">
              <a:lnSpc>
                <a:spcPct val="115000"/>
              </a:lnSpc>
              <a:spcBef>
                <a:spcPct val="0"/>
              </a:spcBef>
            </a:pPr>
            <a:r>
              <a:rPr lang="en-GB" sz="2000" b="1" cap="all" dirty="0" smtClean="0">
                <a:solidFill>
                  <a:srgbClr val="0093D5"/>
                </a:solidFill>
                <a:latin typeface="Century Gothic"/>
                <a:ea typeface="SimSun"/>
                <a:cs typeface="Arial"/>
              </a:rPr>
              <a:t>				</a:t>
            </a:r>
            <a:endParaRPr lang="en-GB" sz="1050" dirty="0">
              <a:solidFill>
                <a:srgbClr val="000000"/>
              </a:solidFill>
              <a:ea typeface="SimSun"/>
              <a:cs typeface="Arial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536" y="1064385"/>
            <a:ext cx="7920880" cy="61477"/>
          </a:xfrm>
          <a:prstGeom prst="rect">
            <a:avLst/>
          </a:prstGeom>
          <a:solidFill>
            <a:srgbClr val="0093D5"/>
          </a:solidFill>
          <a:ln>
            <a:noFill/>
          </a:ln>
          <a:extLst/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" y="6298269"/>
            <a:ext cx="9180512" cy="587115"/>
            <a:chOff x="0" y="6239537"/>
            <a:chExt cx="9212088" cy="618462"/>
          </a:xfrm>
        </p:grpSpPr>
        <p:pic>
          <p:nvPicPr>
            <p:cNvPr id="19" name="Picture 7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1613" r="16685"/>
            <a:stretch/>
          </p:blipFill>
          <p:spPr bwMode="auto">
            <a:xfrm>
              <a:off x="107263" y="6239538"/>
              <a:ext cx="9104825" cy="618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Pentagon 19"/>
            <p:cNvSpPr/>
            <p:nvPr/>
          </p:nvSpPr>
          <p:spPr>
            <a:xfrm>
              <a:off x="0" y="6239537"/>
              <a:ext cx="6300192" cy="618462"/>
            </a:xfrm>
            <a:prstGeom prst="homePlate">
              <a:avLst/>
            </a:prstGeom>
            <a:solidFill>
              <a:srgbClr val="0093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GB">
                <a:solidFill>
                  <a:srgbClr val="FFFFFF"/>
                </a:solidFill>
              </a:endParaRPr>
            </a:p>
          </p:txBody>
        </p:sp>
        <p:pic>
          <p:nvPicPr>
            <p:cNvPr id="21" name="Picture 5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 l="12131" t="6778" r="43934" b="-1"/>
            <a:stretch/>
          </p:blipFill>
          <p:spPr bwMode="auto">
            <a:xfrm>
              <a:off x="6756143" y="6357001"/>
              <a:ext cx="1241497" cy="425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7424" y="6366209"/>
              <a:ext cx="1358968" cy="415941"/>
            </a:xfrm>
            <a:prstGeom prst="rect">
              <a:avLst/>
            </a:prstGeom>
          </p:spPr>
        </p:pic>
      </p:grpSp>
      <p:sp>
        <p:nvSpPr>
          <p:cNvPr id="14" name="Title 1"/>
          <p:cNvSpPr txBox="1">
            <a:spLocks/>
          </p:cNvSpPr>
          <p:nvPr/>
        </p:nvSpPr>
        <p:spPr bwMode="auto">
          <a:xfrm>
            <a:off x="253684" y="188640"/>
            <a:ext cx="8674100" cy="864096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altLang="en-US" sz="24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CONTEXTE / Engagement mondial pour  </a:t>
            </a:r>
            <a:r>
              <a:rPr lang="fr-FR" altLang="en-US" sz="24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mettre fin à la TB</a:t>
            </a:r>
            <a:endParaRPr lang="fr-FR" altLang="en-US" sz="2400" b="1" dirty="0" smtClean="0">
              <a:solidFill>
                <a:srgbClr val="0093D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20000" t="4029" r="19655" b="4798"/>
          <a:stretch/>
        </p:blipFill>
        <p:spPr>
          <a:xfrm>
            <a:off x="2483768" y="2492896"/>
            <a:ext cx="1539044" cy="15491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1770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20226 0.3597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22" y="17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08683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INTERVENTIONS PRIORITAIRES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5216" y="1672046"/>
            <a:ext cx="7798930" cy="4480560"/>
          </a:xfrm>
        </p:spPr>
        <p:txBody>
          <a:bodyPr>
            <a:normAutofit/>
          </a:bodyPr>
          <a:lstStyle/>
          <a:p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l="4284" t="28487" r="61418" b="41009"/>
          <a:stretch>
            <a:fillRect/>
          </a:stretch>
        </p:blipFill>
        <p:spPr bwMode="auto">
          <a:xfrm>
            <a:off x="6426926" y="5355772"/>
            <a:ext cx="2717074" cy="139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78794" y="2129246"/>
            <a:ext cx="638792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 smtClean="0">
                <a:solidFill>
                  <a:schemeClr val="tx1"/>
                </a:solidFill>
              </a:rPr>
              <a:t>RENFORCEMENT DES CAPACITÉS DE DIAGNOSTIC DU RÉSEAU  DU PNT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8793" y="3216076"/>
            <a:ext cx="638792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RENFORCEMENT</a:t>
            </a:r>
            <a:r>
              <a:rPr lang="fr-FR" sz="1600" b="1" dirty="0" smtClean="0">
                <a:solidFill>
                  <a:schemeClr val="tx1"/>
                </a:solidFill>
              </a:rPr>
              <a:t> DES ACTIVITÉS DE COLLABORATION CONTRE LA CO-INFECTION VIH/TB ET PRISE EN CHARGE DES CO-MORBIDITÉS</a:t>
            </a:r>
            <a:r>
              <a:rPr lang="fr-FR" b="1" dirty="0">
                <a:solidFill>
                  <a:schemeClr val="tx1"/>
                </a:solidFill>
              </a:rPr>
              <a:t/>
            </a:r>
            <a:br>
              <a:rPr lang="fr-FR" b="1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3034" y="4302906"/>
            <a:ext cx="6387921" cy="1023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 smtClean="0">
                <a:solidFill>
                  <a:schemeClr val="tx1"/>
                </a:solidFill>
              </a:rPr>
              <a:t>DEPISTAGE SYSTEMATIQUE DES POPULATIONS A RISQUE ( DETENUS,CAS CONTACT, ORPAILLEURS , MINEURS; DIABETIQUES, PVVIH</a:t>
            </a:r>
          </a:p>
          <a:p>
            <a:pPr algn="ctr"/>
            <a:r>
              <a:rPr lang="fr-CH" sz="1600" b="1" dirty="0" smtClean="0">
                <a:solidFill>
                  <a:schemeClr val="tx1"/>
                </a:solidFill>
              </a:rPr>
              <a:t>POPULATIONS DES BIDONVILLES ET QUARTIERS PRECAIRES)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460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94314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fr-FR" sz="3200" dirty="0" smtClean="0"/>
              <a:t>INTERVENTIONS PRIORITAIRES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5216" y="2129246"/>
            <a:ext cx="7290055" cy="4624250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Transition entre les Objectifs du Millénaire pour le Développement (OMD) et les Objectifs du Développement durable (ODD)</a:t>
            </a:r>
            <a:endParaRPr lang="fr-FR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rcRect l="4284" t="28487" r="61418" b="41009"/>
          <a:stretch>
            <a:fillRect/>
          </a:stretch>
        </p:blipFill>
        <p:spPr bwMode="auto">
          <a:xfrm>
            <a:off x="6426926" y="5355772"/>
            <a:ext cx="2717074" cy="139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36282" y="1620624"/>
            <a:ext cx="6387921" cy="1573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b="1" dirty="0" smtClean="0">
                <a:solidFill>
                  <a:schemeClr val="tx1"/>
                </a:solidFill>
              </a:rPr>
              <a:t>RENFORCEMENT DE LA GESTION DU PROGRAMME, EN PARTICULIER, DU LEADERSHIP ET DU PARTENARIAT</a:t>
            </a:r>
          </a:p>
          <a:p>
            <a:pPr algn="ctr"/>
            <a:endParaRPr lang="fr-CH" sz="1600" b="1" dirty="0" smtClean="0">
              <a:solidFill>
                <a:schemeClr val="tx1"/>
              </a:solidFill>
            </a:endParaRPr>
          </a:p>
          <a:p>
            <a:pPr algn="ctr"/>
            <a:r>
              <a:rPr lang="fr-CH" sz="1600" b="1" dirty="0" smtClean="0">
                <a:solidFill>
                  <a:schemeClr val="bg1"/>
                </a:solidFill>
              </a:rPr>
              <a:t>(APPROCHE MULTISECTORIELLE ( JUSTICE,JEUNESSE,EDUCATION, ENSEIGNEMENT SUP,TRANSPORT, SPORT, FAMILLE)</a:t>
            </a:r>
            <a:endParaRPr lang="fr-CH" sz="1600" b="1" dirty="0">
              <a:solidFill>
                <a:schemeClr val="tx1"/>
              </a:solidFill>
            </a:endParaRPr>
          </a:p>
          <a:p>
            <a:pPr algn="ctr"/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6281" y="3486220"/>
            <a:ext cx="638792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sz="1600" b="1" dirty="0" smtClean="0">
                <a:solidFill>
                  <a:schemeClr val="tx1"/>
                </a:solidFill>
              </a:rPr>
              <a:t>INTENSIFICATION DE LA COMMUNICATION SUR LA MALADIE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6281" y="4746879"/>
            <a:ext cx="638792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POLITIQUE DE COUVERTURE SANITAIRE UNIVERSELLE ET CADRES RÉGLEMENTAIRES SUR LA NOTIFICATION DES CAS PROTECTION SOCIALE ET ACTIONS SUR LES </a:t>
            </a:r>
            <a:r>
              <a:rPr lang="fr-FR" sz="1600" b="1" dirty="0" smtClean="0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 DETERMINANTS SOCIAUX</a:t>
            </a:r>
            <a:endParaRPr lang="fr-FR" sz="1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6280" y="5839096"/>
            <a:ext cx="638792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RENFORCEMENT DE LA PARTICIPATION COMMUNAUTAIRE</a:t>
            </a:r>
            <a:endParaRPr lang="fr-FR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41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altLang="en-US" b="1" dirty="0" smtClean="0">
                <a:solidFill>
                  <a:srgbClr val="000000"/>
                </a:solidFill>
                <a:latin typeface="Century Gothic" panose="020B0502020202020204" pitchFamily="34" charset="0"/>
                <a:cs typeface="Tahoma" pitchFamily="34" charset="0"/>
              </a:rPr>
              <a:t>Unisons </a:t>
            </a:r>
            <a:r>
              <a:rPr lang="en-GB" altLang="en-US" b="1" dirty="0">
                <a:solidFill>
                  <a:srgbClr val="000000"/>
                </a:solidFill>
                <a:latin typeface="Century Gothic" panose="020B0502020202020204" pitchFamily="34" charset="0"/>
                <a:cs typeface="Tahoma" pitchFamily="34" charset="0"/>
              </a:rPr>
              <a:t>nous pour </a:t>
            </a:r>
            <a:r>
              <a:rPr lang="en-GB" altLang="en-US" b="1" dirty="0" err="1">
                <a:solidFill>
                  <a:srgbClr val="000000"/>
                </a:solidFill>
                <a:latin typeface="Century Gothic" panose="020B0502020202020204" pitchFamily="34" charset="0"/>
                <a:cs typeface="Tahoma" pitchFamily="34" charset="0"/>
              </a:rPr>
              <a:t>mettre</a:t>
            </a:r>
            <a:r>
              <a:rPr lang="en-GB" altLang="en-US" b="1" dirty="0">
                <a:solidFill>
                  <a:srgbClr val="000000"/>
                </a:solidFill>
                <a:latin typeface="Century Gothic" panose="020B0502020202020204" pitchFamily="34" charset="0"/>
                <a:cs typeface="Tahoma" pitchFamily="34" charset="0"/>
              </a:rPr>
              <a:t/>
            </a:r>
            <a:br>
              <a:rPr lang="en-GB" altLang="en-US" b="1" dirty="0">
                <a:solidFill>
                  <a:srgbClr val="000000"/>
                </a:solidFill>
                <a:latin typeface="Century Gothic" panose="020B0502020202020204" pitchFamily="34" charset="0"/>
                <a:cs typeface="Tahoma" pitchFamily="34" charset="0"/>
              </a:rPr>
            </a:br>
            <a:r>
              <a:rPr lang="en-GB" altLang="en-US" sz="6000" b="1" dirty="0">
                <a:solidFill>
                  <a:srgbClr val="0093D5"/>
                </a:solidFill>
                <a:latin typeface="Century Gothic" panose="020B0502020202020204" pitchFamily="34" charset="0"/>
                <a:cs typeface="Tahoma" pitchFamily="34" charset="0"/>
              </a:rPr>
              <a:t>FIN </a:t>
            </a:r>
            <a:r>
              <a:rPr lang="en-GB" altLang="en-US" b="1" dirty="0">
                <a:solidFill>
                  <a:srgbClr val="000000"/>
                </a:solidFill>
                <a:latin typeface="Century Gothic" panose="020B0502020202020204" pitchFamily="34" charset="0"/>
                <a:cs typeface="Tahoma" pitchFamily="34" charset="0"/>
              </a:rPr>
              <a:t>à la </a:t>
            </a:r>
            <a:r>
              <a:rPr lang="en-GB" altLang="en-US" sz="6000" b="1" dirty="0">
                <a:solidFill>
                  <a:srgbClr val="FF0000"/>
                </a:solidFill>
                <a:latin typeface="Century Gothic" panose="020B0502020202020204" pitchFamily="34" charset="0"/>
                <a:cs typeface="Tahoma" pitchFamily="34" charset="0"/>
              </a:rPr>
              <a:t>TB</a:t>
            </a:r>
            <a:endParaRPr lang="en-US" altLang="en-US" sz="6000" b="1" dirty="0">
              <a:solidFill>
                <a:srgbClr val="FF0000"/>
              </a:solidFill>
              <a:latin typeface="Century Gothic" panose="020B0502020202020204" pitchFamily="34" charset="0"/>
              <a:cs typeface="Tahoma" pitchFamily="34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697" y="1825625"/>
            <a:ext cx="5335445" cy="4351338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="" xmlns:p14="http://schemas.microsoft.com/office/powerpoint/2010/main" val="37869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6454775"/>
            <a:ext cx="1250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itle 1"/>
          <p:cNvSpPr>
            <a:spLocks/>
          </p:cNvSpPr>
          <p:nvPr/>
        </p:nvSpPr>
        <p:spPr bwMode="auto">
          <a:xfrm>
            <a:off x="101600" y="95250"/>
            <a:ext cx="8724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</a:rPr>
              <a:t>La vision, le but et les cibles pour 2030</a:t>
            </a:r>
            <a:endParaRPr lang="en-US" sz="3200" b="1" dirty="0"/>
          </a:p>
        </p:txBody>
      </p:sp>
      <p:sp>
        <p:nvSpPr>
          <p:cNvPr id="106501" name="Freeform 17"/>
          <p:cNvSpPr>
            <a:spLocks/>
          </p:cNvSpPr>
          <p:nvPr/>
        </p:nvSpPr>
        <p:spPr bwMode="auto">
          <a:xfrm>
            <a:off x="150813" y="763588"/>
            <a:ext cx="8885237" cy="3175"/>
          </a:xfrm>
          <a:custGeom>
            <a:avLst/>
            <a:gdLst>
              <a:gd name="T0" fmla="*/ 0 w 5597"/>
              <a:gd name="T1" fmla="*/ 0 h 2"/>
              <a:gd name="T2" fmla="*/ 2147483647 w 5597"/>
              <a:gd name="T3" fmla="*/ 2147483647 h 2"/>
              <a:gd name="T4" fmla="*/ 0 60000 65536"/>
              <a:gd name="T5" fmla="*/ 0 60000 65536"/>
              <a:gd name="T6" fmla="*/ 0 w 5597"/>
              <a:gd name="T7" fmla="*/ 0 h 2"/>
              <a:gd name="T8" fmla="*/ 5597 w 5597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97" h="2">
                <a:moveTo>
                  <a:pt x="0" y="0"/>
                </a:moveTo>
                <a:lnTo>
                  <a:pt x="5597" y="2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548110" y="1277938"/>
            <a:ext cx="7272362" cy="792162"/>
          </a:xfrm>
          <a:prstGeom prst="roundRect">
            <a:avLst>
              <a:gd name="adj" fmla="val 10000"/>
            </a:avLst>
          </a:prstGeom>
          <a:solidFill>
            <a:srgbClr val="0093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en-US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Un monde sans tuberculose</a:t>
            </a:r>
          </a:p>
          <a:p>
            <a:r>
              <a:rPr lang="en-US" altLang="en-US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	-</a:t>
            </a:r>
            <a:r>
              <a:rPr lang="en-US" altLang="en-US" sz="2000" b="1" i="1" dirty="0" err="1" smtClean="0">
                <a:solidFill>
                  <a:srgbClr val="FFFFCC"/>
                </a:solidFill>
                <a:latin typeface="Baskerville Old Face" pitchFamily="18" charset="0"/>
                <a:cs typeface="Calibri" pitchFamily="34" charset="0"/>
              </a:rPr>
              <a:t>Zéro</a:t>
            </a:r>
            <a:r>
              <a:rPr lang="en-US" altLang="en-US" sz="2000" b="1" i="1" dirty="0" smtClean="0">
                <a:solidFill>
                  <a:srgbClr val="FFFFCC"/>
                </a:solidFill>
                <a:latin typeface="Baskerville Old Face" pitchFamily="18" charset="0"/>
                <a:cs typeface="Calibri" pitchFamily="34" charset="0"/>
              </a:rPr>
              <a:t> </a:t>
            </a:r>
            <a:r>
              <a:rPr lang="en-US" altLang="en-US" sz="2000" b="1" i="1" dirty="0" err="1" smtClean="0">
                <a:solidFill>
                  <a:srgbClr val="FFFFCC"/>
                </a:solidFill>
                <a:latin typeface="Baskerville Old Face" pitchFamily="18" charset="0"/>
                <a:cs typeface="Calibri" pitchFamily="34" charset="0"/>
              </a:rPr>
              <a:t>décès</a:t>
            </a:r>
            <a:r>
              <a:rPr lang="en-US" altLang="en-US" sz="2000" b="1" i="1" dirty="0" smtClean="0">
                <a:solidFill>
                  <a:srgbClr val="FFFFCC"/>
                </a:solidFill>
                <a:latin typeface="Baskerville Old Face" pitchFamily="18" charset="0"/>
                <a:cs typeface="Calibri" pitchFamily="34" charset="0"/>
              </a:rPr>
              <a:t>, et plus de morbidité </a:t>
            </a:r>
            <a:r>
              <a:rPr lang="en-US" altLang="en-US" sz="2000" b="1" i="1" dirty="0" err="1" smtClean="0">
                <a:solidFill>
                  <a:srgbClr val="FFFFCC"/>
                </a:solidFill>
                <a:latin typeface="Baskerville Old Face" pitchFamily="18" charset="0"/>
                <a:cs typeface="Calibri" pitchFamily="34" charset="0"/>
              </a:rPr>
              <a:t>ni</a:t>
            </a:r>
            <a:r>
              <a:rPr lang="en-US" altLang="en-US" sz="2000" b="1" i="1" dirty="0" smtClean="0">
                <a:solidFill>
                  <a:srgbClr val="FFFFCC"/>
                </a:solidFill>
                <a:latin typeface="Baskerville Old Face" pitchFamily="18" charset="0"/>
                <a:cs typeface="Calibri" pitchFamily="34" charset="0"/>
              </a:rPr>
              <a:t> de </a:t>
            </a:r>
            <a:r>
              <a:rPr lang="en-US" altLang="en-US" sz="2000" b="1" i="1" dirty="0" err="1" smtClean="0">
                <a:solidFill>
                  <a:srgbClr val="FFFFCC"/>
                </a:solidFill>
                <a:latin typeface="Baskerville Old Face" pitchFamily="18" charset="0"/>
                <a:cs typeface="Calibri" pitchFamily="34" charset="0"/>
              </a:rPr>
              <a:t>souffrances</a:t>
            </a:r>
            <a:r>
              <a:rPr lang="en-US" altLang="en-US" sz="2000" b="1" i="1" dirty="0" smtClean="0">
                <a:solidFill>
                  <a:srgbClr val="FFFFCC"/>
                </a:solidFill>
                <a:latin typeface="Baskerville Old Face" pitchFamily="18" charset="0"/>
                <a:cs typeface="Calibri" pitchFamily="34" charset="0"/>
              </a:rPr>
              <a:t> dues a la 	</a:t>
            </a:r>
            <a:r>
              <a:rPr lang="en-US" altLang="en-US" sz="2000" b="1" i="1" dirty="0" smtClean="0">
                <a:solidFill>
                  <a:srgbClr val="FFFFCC"/>
                </a:solidFill>
                <a:latin typeface="Baskerville Old Face" pitchFamily="18" charset="0"/>
                <a:cs typeface="Calibri" pitchFamily="34" charset="0"/>
              </a:rPr>
              <a:t>tuberculose</a:t>
            </a:r>
            <a:endParaRPr lang="en-GB" altLang="en-US" sz="2000" b="1" i="1" dirty="0">
              <a:solidFill>
                <a:srgbClr val="FFFFCC"/>
              </a:solidFill>
              <a:latin typeface="Baskerville Old Face" pitchFamily="18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547664" y="2498725"/>
            <a:ext cx="7272362" cy="508000"/>
          </a:xfrm>
          <a:prstGeom prst="roundRect">
            <a:avLst>
              <a:gd name="adj" fmla="val 10000"/>
            </a:avLst>
          </a:prstGeom>
          <a:solidFill>
            <a:srgbClr val="0093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en-US" sz="20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Mettre</a:t>
            </a:r>
            <a:r>
              <a:rPr lang="en-US" altLang="en-US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un </a:t>
            </a:r>
            <a:r>
              <a:rPr lang="en-US" altLang="en-US" sz="20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terme</a:t>
            </a:r>
            <a:r>
              <a:rPr lang="en-US" altLang="en-US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à </a:t>
            </a:r>
            <a:r>
              <a:rPr lang="en-US" altLang="en-US" sz="2000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l’epidémie</a:t>
            </a:r>
            <a:r>
              <a:rPr lang="en-US" altLang="en-US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mondiale de tuberculose</a:t>
            </a:r>
            <a:endParaRPr lang="en-GB" altLang="en-US" sz="2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1548110" y="3590378"/>
            <a:ext cx="7272362" cy="990750"/>
          </a:xfrm>
          <a:prstGeom prst="roundRect">
            <a:avLst>
              <a:gd name="adj" fmla="val 10000"/>
            </a:avLst>
          </a:prstGeom>
          <a:solidFill>
            <a:srgbClr val="0093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Réduire de 95% le </a:t>
            </a:r>
            <a:r>
              <a:rPr lang="en-US" altLang="en-US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nombre</a:t>
            </a: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altLang="en-US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décès</a:t>
            </a: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par la TB (par rapport à 2015</a:t>
            </a:r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Réduire de 90% le </a:t>
            </a:r>
            <a:r>
              <a:rPr lang="en-US" altLang="en-US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taux</a:t>
            </a: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incidence de la TB (</a:t>
            </a:r>
            <a:r>
              <a:rPr lang="en-US" altLang="en-US" b="1" u="sng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&lt;</a:t>
            </a: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10/100 000 </a:t>
            </a:r>
            <a:r>
              <a:rPr lang="en-US" altLang="en-US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personnes</a:t>
            </a: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Faire en </a:t>
            </a:r>
            <a:r>
              <a:rPr lang="en-US" altLang="en-US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sorte</a:t>
            </a: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que plus </a:t>
            </a:r>
            <a:r>
              <a:rPr lang="en-US" altLang="en-US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aucune</a:t>
            </a: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famille</a:t>
            </a: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ne supporte des </a:t>
            </a:r>
            <a:r>
              <a:rPr lang="en-US" altLang="en-US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coûts</a:t>
            </a: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catastrophiques </a:t>
            </a:r>
            <a:r>
              <a:rPr lang="en-US" altLang="en-US" b="1" dirty="0" err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liés</a:t>
            </a:r>
            <a:r>
              <a:rPr lang="en-US" altLang="en-US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 à la TB</a:t>
            </a:r>
            <a:endParaRPr lang="en-GB" altLang="en-US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1548110" y="5013176"/>
            <a:ext cx="7272362" cy="1219349"/>
          </a:xfrm>
          <a:prstGeom prst="roundRect">
            <a:avLst>
              <a:gd name="adj" fmla="val 10000"/>
            </a:avLst>
          </a:prstGeom>
          <a:solidFill>
            <a:srgbClr val="0093D5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>
              <a:buFont typeface="Wingdings" pitchFamily="2" charset="2"/>
              <a:buChar char="§"/>
            </a:pP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Réduire de 75% le </a:t>
            </a:r>
            <a:r>
              <a:rPr lang="en-US" alt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normbre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</a:t>
            </a:r>
            <a:r>
              <a:rPr lang="en-US" alt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déces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par la TB (par rapport à 2015)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Réduire de 50% le </a:t>
            </a:r>
            <a:r>
              <a:rPr lang="en-US" alt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taux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d’incidence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de la TB (&lt;55/100,000 </a:t>
            </a:r>
            <a:r>
              <a:rPr lang="en-US" alt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personnes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Faire en </a:t>
            </a:r>
            <a:r>
              <a:rPr lang="en-US" alt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sorte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que plus </a:t>
            </a:r>
            <a:r>
              <a:rPr lang="en-US" alt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aucune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famille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ne supporte de </a:t>
            </a:r>
            <a:r>
              <a:rPr lang="en-US" alt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coûts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catastrophiques </a:t>
            </a:r>
            <a:r>
              <a:rPr lang="en-US" alt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liés</a:t>
            </a:r>
            <a:r>
              <a:rPr lang="en-US" alt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à la TB</a:t>
            </a:r>
            <a:endParaRPr lang="en-GB" alt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908050"/>
            <a:ext cx="923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alibri" pitchFamily="34" charset="0"/>
              </a:rPr>
              <a:t>VISION:</a:t>
            </a:r>
            <a:endParaRPr lang="en-GB" altLang="en-US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07950" y="2141538"/>
            <a:ext cx="6334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</a:rPr>
              <a:t>BUT:</a:t>
            </a:r>
            <a:endParaRPr lang="en-GB" alt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7950" y="3212702"/>
            <a:ext cx="20313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</a:rPr>
              <a:t>CIBLES POUR 2030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950" y="4652963"/>
            <a:ext cx="2103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 smtClean="0">
                <a:solidFill>
                  <a:srgbClr val="000000"/>
                </a:solidFill>
                <a:latin typeface="Calibri" pitchFamily="34" charset="0"/>
              </a:rPr>
              <a:t>JALONS POUR 2025:</a:t>
            </a:r>
            <a:endParaRPr lang="en-US" alt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" y="6259967"/>
            <a:ext cx="2127328" cy="6278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343106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" grpId="0"/>
      <p:bldP spid="20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/>
          <p:nvPr/>
        </p:nvGrpSpPr>
        <p:grpSpPr>
          <a:xfrm>
            <a:off x="323528" y="4869160"/>
            <a:ext cx="8712968" cy="1692188"/>
            <a:chOff x="2411760" y="3861048"/>
            <a:chExt cx="4896544" cy="1440160"/>
          </a:xfrm>
        </p:grpSpPr>
        <p:sp>
          <p:nvSpPr>
            <p:cNvPr id="27" name="Block Arc 26"/>
            <p:cNvSpPr/>
            <p:nvPr/>
          </p:nvSpPr>
          <p:spPr>
            <a:xfrm rot="10800000">
              <a:off x="2411760" y="3861048"/>
              <a:ext cx="4896544" cy="1440160"/>
            </a:xfrm>
            <a:prstGeom prst="blockArc">
              <a:avLst>
                <a:gd name="adj1" fmla="val 10485485"/>
                <a:gd name="adj2" fmla="val 292189"/>
                <a:gd name="adj3" fmla="val 2699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749311" y="4366208"/>
              <a:ext cx="4356656" cy="7205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Down">
                <a:avLst>
                  <a:gd name="adj" fmla="val 21599470"/>
                </a:avLst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Adaptation</a:t>
              </a:r>
              <a:r>
                <a:rPr kumimoji="0" lang="en-US" sz="1600" b="1" i="0" u="none" strike="noStrike" kern="0" cap="none" spc="0" normalizeH="0" noProof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 de la </a:t>
              </a:r>
              <a:r>
                <a:rPr kumimoji="0" lang="en-US" sz="1600" b="1" i="0" u="none" strike="noStrike" kern="0" cap="none" spc="0" normalizeH="0" noProof="0" dirty="0" err="1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stratégie</a:t>
              </a:r>
              <a:r>
                <a:rPr kumimoji="0" lang="en-US" sz="1600" b="1" i="0" u="none" strike="noStrike" kern="0" cap="none" spc="0" normalizeH="0" noProof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 et des </a:t>
              </a:r>
              <a:r>
                <a:rPr kumimoji="0" lang="en-US" sz="1600" b="1" i="0" u="none" strike="noStrike" kern="0" cap="none" spc="0" normalizeH="0" noProof="0" dirty="0" err="1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cibles</a:t>
              </a:r>
              <a:r>
                <a:rPr kumimoji="0" lang="en-US" sz="1600" b="1" i="0" u="none" strike="noStrike" kern="0" cap="none" spc="0" normalizeH="0" noProof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 </a:t>
              </a:r>
              <a:r>
                <a:rPr kumimoji="0" lang="en-US" sz="1600" b="1" i="0" u="none" strike="noStrike" kern="0" cap="none" spc="0" normalizeH="0" noProof="0" dirty="0" err="1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dans</a:t>
              </a:r>
              <a:r>
                <a:rPr kumimoji="0" lang="en-US" sz="1600" b="1" i="0" u="none" strike="noStrike" kern="0" cap="none" spc="0" normalizeH="0" noProof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 le pays, avec </a:t>
              </a:r>
              <a:r>
                <a:rPr kumimoji="0" lang="en-US" sz="1600" b="1" i="0" u="none" strike="noStrike" kern="0" cap="none" spc="0" normalizeH="0" noProof="0" dirty="0" err="1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une</a:t>
              </a:r>
              <a:r>
                <a:rPr kumimoji="0" lang="en-US" sz="1600" b="1" i="0" u="none" strike="noStrike" kern="0" cap="none" spc="0" normalizeH="0" noProof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 collaboration </a:t>
              </a:r>
              <a:r>
                <a:rPr kumimoji="0" lang="en-US" sz="1600" b="1" i="0" u="none" strike="noStrike" kern="0" cap="none" spc="0" normalizeH="0" noProof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mondiale</a:t>
              </a:r>
              <a:endParaRPr kumimoji="0" lang="en-US" sz="1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467544" y="4293096"/>
            <a:ext cx="8424936" cy="1692188"/>
            <a:chOff x="2411760" y="3861048"/>
            <a:chExt cx="4896544" cy="1440160"/>
          </a:xfrm>
        </p:grpSpPr>
        <p:sp>
          <p:nvSpPr>
            <p:cNvPr id="30" name="Block Arc 29"/>
            <p:cNvSpPr/>
            <p:nvPr/>
          </p:nvSpPr>
          <p:spPr>
            <a:xfrm rot="10800000">
              <a:off x="2411760" y="3861048"/>
              <a:ext cx="4896544" cy="1440160"/>
            </a:xfrm>
            <a:prstGeom prst="blockArc">
              <a:avLst>
                <a:gd name="adj1" fmla="val 10404366"/>
                <a:gd name="adj2" fmla="val 446795"/>
                <a:gd name="adj3" fmla="val 29117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23902" y="4351315"/>
              <a:ext cx="4356656" cy="7205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Down">
                <a:avLst>
                  <a:gd name="adj" fmla="val 21599470"/>
                </a:avLst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Protection et promotion des droits de </a:t>
              </a:r>
              <a:r>
                <a:rPr kumimoji="0" lang="en-US" sz="1600" b="1" i="0" u="none" strike="noStrike" kern="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l’homme</a:t>
              </a:r>
              <a:r>
                <a:rPr kumimoji="0" lang="en-US" sz="16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,</a:t>
              </a:r>
              <a:r>
                <a:rPr kumimoji="0" lang="en-US" sz="1600" b="1" i="0" u="none" strike="noStrike" kern="0" cap="none" spc="0" normalizeH="0" noProof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1600" b="1" i="0" u="none" strike="noStrike" kern="0" cap="none" spc="0" normalizeH="0" noProof="0" dirty="0" err="1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éthique</a:t>
              </a:r>
              <a:r>
                <a:rPr kumimoji="0" lang="en-US" sz="1600" b="1" i="0" u="none" strike="noStrike" kern="0" cap="none" spc="0" normalizeH="0" noProof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et </a:t>
              </a:r>
              <a:r>
                <a:rPr kumimoji="0" lang="en-US" sz="1600" b="1" i="0" u="none" strike="noStrike" kern="0" cap="none" spc="0" normalizeH="0" noProof="0" dirty="0" err="1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équité</a:t>
              </a:r>
              <a:endParaRPr kumimoji="0" lang="en-US" sz="1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899592" y="3645024"/>
            <a:ext cx="7704856" cy="1692188"/>
            <a:chOff x="2411760" y="3861048"/>
            <a:chExt cx="4896544" cy="1440160"/>
          </a:xfrm>
        </p:grpSpPr>
        <p:sp>
          <p:nvSpPr>
            <p:cNvPr id="33" name="Block Arc 32"/>
            <p:cNvSpPr/>
            <p:nvPr/>
          </p:nvSpPr>
          <p:spPr>
            <a:xfrm rot="10800000">
              <a:off x="2411760" y="3861048"/>
              <a:ext cx="4896544" cy="1440160"/>
            </a:xfrm>
            <a:prstGeom prst="blockArc">
              <a:avLst>
                <a:gd name="adj1" fmla="val 10449621"/>
                <a:gd name="adj2" fmla="val 344162"/>
                <a:gd name="adj3" fmla="val 26915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723902" y="4396850"/>
              <a:ext cx="4356656" cy="7205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Down">
                <a:avLst>
                  <a:gd name="adj" fmla="val 21599470"/>
                </a:avLst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Solide</a:t>
              </a:r>
              <a:r>
                <a:rPr kumimoji="0" lang="en-US" sz="1600" b="1" i="0" u="none" strike="noStrike" kern="0" cap="none" spc="0" normalizeH="0" noProof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coalition avec les </a:t>
              </a:r>
              <a:r>
                <a:rPr kumimoji="0" lang="en-US" sz="1600" b="1" i="0" u="none" strike="noStrike" kern="0" cap="none" spc="0" normalizeH="0" noProof="0" dirty="0" err="1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organisations</a:t>
              </a:r>
              <a:r>
                <a:rPr kumimoji="0" lang="en-US" sz="1600" b="1" i="0" u="none" strike="noStrike" kern="0" cap="none" spc="0" normalizeH="0" noProof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de la </a:t>
              </a:r>
              <a:r>
                <a:rPr kumimoji="0" lang="en-US" sz="1600" b="1" i="0" u="none" strike="noStrike" kern="0" cap="none" spc="0" normalizeH="0" noProof="0" dirty="0" err="1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société</a:t>
              </a:r>
              <a:r>
                <a:rPr kumimoji="0" lang="en-US" sz="1600" b="1" i="0" u="none" strike="noStrike" kern="0" cap="none" spc="0" normalizeH="0" noProof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en-US" sz="1600" b="1" i="0" u="none" strike="noStrike" kern="0" cap="none" spc="0" normalizeH="0" noProof="0" dirty="0" err="1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civile</a:t>
              </a:r>
              <a:r>
                <a:rPr kumimoji="0" lang="en-US" sz="1600" b="1" i="0" u="none" strike="noStrike" kern="0" cap="none" spc="0" normalizeH="0" noProof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 et les </a:t>
              </a:r>
              <a:r>
                <a:rPr kumimoji="0" lang="en-US" sz="1600" b="1" i="0" u="none" strike="noStrike" kern="0" cap="none" spc="0" normalizeH="0" noProof="0" dirty="0" err="1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rPr>
                <a:t>communautés</a:t>
              </a:r>
              <a:endParaRPr kumimoji="0" lang="en-US" sz="1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1619672" y="1412776"/>
            <a:ext cx="1179566" cy="2080152"/>
            <a:chOff x="2542057" y="2014923"/>
            <a:chExt cx="1179566" cy="2080152"/>
          </a:xfrm>
        </p:grpSpPr>
        <p:pic>
          <p:nvPicPr>
            <p:cNvPr id="37" name="Picture 2" descr="C:\Users\diash\AppData\Local\Microsoft\Windows\Temporary Internet Files\Content.IE5\E1UP52W0\MC900048283[1].wmf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4F81B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057" y="2014923"/>
              <a:ext cx="1179566" cy="2080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2586627" y="2446971"/>
              <a:ext cx="11349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Soins</a:t>
              </a:r>
              <a:r>
                <a:rPr kumimoji="0" lang="fr-FR" sz="1600" b="1" i="0" u="none" strike="noStrike" kern="0" cap="none" spc="0" normalizeH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et prévention intégrés, centrés sur le patient</a:t>
              </a:r>
              <a:endParaRPr kumimoji="0" lang="fr-FR" sz="16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4067944" y="1196752"/>
            <a:ext cx="1224136" cy="2080152"/>
            <a:chOff x="4211960" y="1484784"/>
            <a:chExt cx="1224136" cy="2080152"/>
          </a:xfrm>
        </p:grpSpPr>
        <p:pic>
          <p:nvPicPr>
            <p:cNvPr id="40" name="Picture 2" descr="C:\Users\diash\AppData\Local\Microsoft\Windows\Temporary Internet Files\Content.IE5\E1UP52W0\MC900048283[1].wmf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4F81B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484784"/>
              <a:ext cx="1179566" cy="2080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4211960" y="2060848"/>
              <a:ext cx="122413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Politiques audacieuses</a:t>
              </a:r>
              <a:r>
                <a:rPr kumimoji="0" lang="fr-FR" sz="16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et systèmes de </a:t>
              </a:r>
              <a:r>
                <a:rPr kumimoji="0" lang="fr-FR" sz="1600" b="1" i="0" u="none" strike="noStrike" kern="0" cap="none" spc="0" normalizeH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soutien</a:t>
              </a:r>
              <a:endParaRPr kumimoji="0" lang="fr-FR" sz="16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7" name="Group 41"/>
          <p:cNvGrpSpPr/>
          <p:nvPr/>
        </p:nvGrpSpPr>
        <p:grpSpPr>
          <a:xfrm>
            <a:off x="6588224" y="1420856"/>
            <a:ext cx="1368152" cy="2080152"/>
            <a:chOff x="5912714" y="2068928"/>
            <a:chExt cx="1179566" cy="2080152"/>
          </a:xfrm>
        </p:grpSpPr>
        <p:pic>
          <p:nvPicPr>
            <p:cNvPr id="43" name="Picture 2" descr="C:\Users\diash\AppData\Local\Microsoft\Windows\Temporary Internet Files\Content.IE5\E1UP52W0\MC900048283[1].wmf"/>
            <p:cNvPicPr>
              <a:picLocks noChangeAspect="1" noChangeArrowheads="1"/>
            </p:cNvPicPr>
            <p:nvPr/>
          </p:nvPicPr>
          <p:blipFill>
            <a:blip r:embed="rId3" cstate="email">
              <a:duotone>
                <a:prstClr val="black"/>
                <a:srgbClr val="4F81B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2714" y="2068928"/>
              <a:ext cx="1179566" cy="2080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5955186" y="2566885"/>
              <a:ext cx="112474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Intensification</a:t>
              </a:r>
              <a:r>
                <a:rPr kumimoji="0" lang="fr-FR" sz="16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 de la recherche et de </a:t>
              </a:r>
              <a:r>
                <a:rPr kumimoji="0" lang="fr-FR" sz="1600" b="1" i="0" u="none" strike="noStrike" kern="0" cap="none" spc="0" normalizeH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cs typeface="+mn-cs"/>
                </a:rPr>
                <a:t>l’innovation</a:t>
              </a:r>
              <a:endParaRPr kumimoji="0" lang="fr-FR" sz="1600" b="1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grpSp>
        <p:nvGrpSpPr>
          <p:cNvPr id="8" name="Group 44"/>
          <p:cNvGrpSpPr/>
          <p:nvPr/>
        </p:nvGrpSpPr>
        <p:grpSpPr>
          <a:xfrm>
            <a:off x="1390756" y="3068960"/>
            <a:ext cx="6709635" cy="1692188"/>
            <a:chOff x="2230757" y="3861048"/>
            <a:chExt cx="5077547" cy="1440160"/>
          </a:xfrm>
        </p:grpSpPr>
        <p:sp>
          <p:nvSpPr>
            <p:cNvPr id="46" name="Block Arc 45"/>
            <p:cNvSpPr/>
            <p:nvPr/>
          </p:nvSpPr>
          <p:spPr>
            <a:xfrm rot="10800000">
              <a:off x="2230757" y="3861048"/>
              <a:ext cx="5077547" cy="1440160"/>
            </a:xfrm>
            <a:prstGeom prst="blockArc">
              <a:avLst>
                <a:gd name="adj1" fmla="val 10557993"/>
                <a:gd name="adj2" fmla="val 292189"/>
                <a:gd name="adj3" fmla="val 2699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12975" y="4366208"/>
              <a:ext cx="4513091" cy="720508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91440" tIns="45720" rIns="91440" bIns="45720">
              <a:prstTxWarp prst="textArchDown">
                <a:avLst>
                  <a:gd name="adj" fmla="val 21599470"/>
                </a:avLst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Tutelles</a:t>
              </a:r>
              <a:r>
                <a:rPr kumimoji="0" lang="en-US" sz="1600" b="1" i="0" u="none" strike="noStrike" kern="0" cap="none" spc="0" normalizeH="0" baseline="0" noProof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 des </a:t>
              </a:r>
              <a:r>
                <a:rPr kumimoji="0" lang="en-US" sz="1600" b="1" i="0" u="none" strike="noStrike" kern="0" cap="none" spc="0" normalizeH="0" baseline="0" noProof="0" dirty="0" err="1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pouvoirs</a:t>
              </a:r>
              <a:r>
                <a:rPr kumimoji="0" lang="en-US" sz="1600" b="1" i="0" u="none" strike="noStrike" kern="0" cap="none" spc="0" normalizeH="0" noProof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 publics, obligation </a:t>
              </a:r>
              <a:r>
                <a:rPr kumimoji="0" lang="en-US" sz="1600" b="1" i="0" u="none" strike="noStrike" kern="0" cap="none" spc="0" normalizeH="0" noProof="0" dirty="0" err="1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cs"/>
                </a:rPr>
                <a:t>redditionelle</a:t>
              </a:r>
              <a:r>
                <a:rPr lang="en-US" sz="1600" b="1" kern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+mn-cs"/>
                </a:rPr>
                <a:t>, </a:t>
              </a:r>
              <a:r>
                <a:rPr lang="en-US" sz="1600" b="1" kern="0" dirty="0" err="1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+mn-cs"/>
                </a:rPr>
                <a:t>suivi</a:t>
              </a:r>
              <a:r>
                <a:rPr lang="en-US" sz="1600" b="1" kern="0" dirty="0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+mn-cs"/>
                </a:rPr>
                <a:t> et </a:t>
              </a:r>
              <a:r>
                <a:rPr lang="en-US" sz="1600" b="1" kern="0" dirty="0" err="1">
                  <a:ln w="18415" cmpd="sng">
                    <a:noFill/>
                    <a:prstDash val="solid"/>
                  </a:ln>
                  <a:solidFill>
                    <a:prstClr val="white"/>
                  </a:solidFill>
                  <a:latin typeface="Calibri"/>
                  <a:cs typeface="+mn-cs"/>
                </a:rPr>
                <a:t>évaluation</a:t>
              </a:r>
              <a:endParaRPr kumimoji="0" lang="en-US" sz="1600" b="1" i="0" u="none" strike="noStrike" kern="0" cap="none" spc="0" normalizeH="0" baseline="0" noProof="0" dirty="0">
                <a:ln w="18415" cmpd="sng">
                  <a:noFill/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cs"/>
              </a:endParaRPr>
            </a:p>
          </p:txBody>
        </p:sp>
      </p:grpSp>
      <p:sp>
        <p:nvSpPr>
          <p:cNvPr id="49" name="Title 1"/>
          <p:cNvSpPr txBox="1">
            <a:spLocks/>
          </p:cNvSpPr>
          <p:nvPr/>
        </p:nvSpPr>
        <p:spPr>
          <a:xfrm>
            <a:off x="373494" y="188640"/>
            <a:ext cx="8230954" cy="7070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           </a:t>
            </a:r>
            <a:r>
              <a:rPr lang="fr-FR" sz="3600" b="1" dirty="0">
                <a:solidFill>
                  <a:srgbClr val="FF0000"/>
                </a:solidFill>
                <a:latin typeface="Calibri"/>
              </a:rPr>
              <a:t>Trois p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iliers</a:t>
            </a:r>
            <a:r>
              <a:rPr kumimoji="0" lang="fr-F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et Quatre</a:t>
            </a:r>
            <a:r>
              <a:rPr kumimoji="0" lang="fr-FR" sz="3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lang="fr-FR" sz="3600" b="1" dirty="0">
                <a:solidFill>
                  <a:srgbClr val="FF0000"/>
                </a:solidFill>
                <a:latin typeface="Calibri"/>
              </a:rPr>
              <a:t>p</a:t>
            </a:r>
            <a:r>
              <a:rPr kumimoji="0" lang="fr-F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rincipes</a:t>
            </a:r>
            <a:endParaRPr kumimoji="0" lang="fr-FR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467544" y="1052736"/>
            <a:ext cx="8568952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8821"/>
            <a:ext cx="828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4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55776" y="3140968"/>
            <a:ext cx="4176464" cy="113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153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6454775"/>
            <a:ext cx="1250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/>
          </p:cNvSpPr>
          <p:nvPr/>
        </p:nvSpPr>
        <p:spPr bwMode="auto">
          <a:xfrm>
            <a:off x="101600" y="260648"/>
            <a:ext cx="87249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Stratégie </a:t>
            </a:r>
            <a:r>
              <a:rPr lang="fr-FR" altLang="zh-CN" sz="3200" b="1" dirty="0">
                <a:solidFill>
                  <a:srgbClr val="FF0000"/>
                </a:solidFill>
                <a:ea typeface="SimSun" pitchFamily="2" charset="-122"/>
              </a:rPr>
              <a:t>Fin à la TB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Composantes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reeform 17"/>
          <p:cNvSpPr>
            <a:spLocks/>
          </p:cNvSpPr>
          <p:nvPr/>
        </p:nvSpPr>
        <p:spPr bwMode="auto">
          <a:xfrm>
            <a:off x="150813" y="905545"/>
            <a:ext cx="8885237" cy="3175"/>
          </a:xfrm>
          <a:custGeom>
            <a:avLst/>
            <a:gdLst>
              <a:gd name="T0" fmla="*/ 0 w 5597"/>
              <a:gd name="T1" fmla="*/ 0 h 2"/>
              <a:gd name="T2" fmla="*/ 2147483647 w 5597"/>
              <a:gd name="T3" fmla="*/ 2147483647 h 2"/>
              <a:gd name="T4" fmla="*/ 0 60000 65536"/>
              <a:gd name="T5" fmla="*/ 0 60000 65536"/>
              <a:gd name="T6" fmla="*/ 0 w 5597"/>
              <a:gd name="T7" fmla="*/ 0 h 2"/>
              <a:gd name="T8" fmla="*/ 5597 w 5597"/>
              <a:gd name="T9" fmla="*/ 2 h 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597" h="2">
                <a:moveTo>
                  <a:pt x="0" y="0"/>
                </a:moveTo>
                <a:lnTo>
                  <a:pt x="5597" y="2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2" y="6259967"/>
            <a:ext cx="2127328" cy="62783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65165014"/>
              </p:ext>
            </p:extLst>
          </p:nvPr>
        </p:nvGraphicFramePr>
        <p:xfrm>
          <a:off x="233021" y="1052736"/>
          <a:ext cx="8593479" cy="56406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93479"/>
              </a:tblGrid>
              <a:tr h="2114247"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  SOINS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PREVENTION INTÉGRÉS, CENTRÉS SUR LE PATIENT</a:t>
                      </a:r>
                    </a:p>
                    <a:p>
                      <a:pPr marL="34290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Diagnosti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précoce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 TB (y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compris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tests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universels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sensibilité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aux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médicaments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et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dépistage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systématique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Traitement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tous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les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malades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 tuberculose, y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compris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les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formes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résistantes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et soutien aux patients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Activités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collaboration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 co-infection VIH/TB et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prise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en charge des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comorbidités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Traitement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préventif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des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personnes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à haut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risque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vaccination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 tuberculose</a:t>
                      </a:r>
                      <a:endParaRPr lang="en-US" sz="16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D5"/>
                    </a:solidFill>
                  </a:tcPr>
                </a:tc>
              </a:tr>
              <a:tr h="18461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6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AutoNum type="arabicPeriod" startAt="2"/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POLITIQUES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AUDACIEUSES ET SYSTEMES DE SOUTIEN</a:t>
                      </a: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Engagement 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politique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avec des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ressources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adaptées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pours les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soins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la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prévention</a:t>
                      </a:r>
                      <a:endParaRPr lang="en-US" sz="160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Collaboration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renforcée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des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communautés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des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organisations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societé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civile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des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prestataires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soins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publiques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privés</a:t>
                      </a:r>
                      <a:endParaRPr lang="en-US" sz="1600" baseline="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 indent="-4572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Politique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couverture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sanitaire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universelle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cadres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réglementaires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 notification des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les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statistiques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d’état civil, la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qualité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l’utilization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rationnelle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des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médicaments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la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prévention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l’infection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Protection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sociale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réduction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pauvreté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et actions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sur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d’autres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déterminants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 TB</a:t>
                      </a:r>
                      <a:endParaRPr lang="en-US" sz="16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Times New Roman"/>
                        <a:buNone/>
                      </a:pP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SimSun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D5"/>
                    </a:solidFill>
                  </a:tcPr>
                </a:tc>
              </a:tr>
              <a:tr h="1112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6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INTENSIFICATION</a:t>
                      </a:r>
                      <a:r>
                        <a:rPr lang="en-US" sz="20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LA RECHERCHE ET DE L’INNOVATION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marR="0" lvl="0" indent="-34290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lphaUcPeriod"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Découverte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mise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au point et adoption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rapide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de nouveaux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outils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interventions et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stratégie</a:t>
                      </a:r>
                      <a:r>
                        <a:rPr lang="en-US" sz="160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lang="en-US" sz="16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lphaUcPeriod"/>
                      </a:pPr>
                      <a:r>
                        <a:rPr lang="en-US" sz="16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Recherche</a:t>
                      </a:r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pour </a:t>
                      </a:r>
                      <a:r>
                        <a:rPr lang="en-US" sz="16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optimiser</a:t>
                      </a:r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la </a:t>
                      </a:r>
                      <a:r>
                        <a:rPr lang="en-US" sz="16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mise</a:t>
                      </a:r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en </a:t>
                      </a:r>
                      <a:r>
                        <a:rPr lang="en-US" sz="16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oevre</a:t>
                      </a:r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et </a:t>
                      </a:r>
                      <a:r>
                        <a:rPr lang="en-US" sz="16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l’impact</a:t>
                      </a:r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et </a:t>
                      </a:r>
                      <a:r>
                        <a:rPr lang="en-US" sz="16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promouvoir</a:t>
                      </a:r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kern="1200" baseline="0" dirty="0" err="1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l’innovation</a:t>
                      </a:r>
                      <a:endParaRPr lang="en-US" sz="1600" b="1" kern="1200" dirty="0" smtClean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3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815957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7079" y="2381694"/>
            <a:ext cx="8580473" cy="1403496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fr-CH" b="1" dirty="0"/>
              <a:t/>
            </a:r>
            <a:br>
              <a:rPr lang="fr-CH" b="1" dirty="0"/>
            </a:br>
            <a:r>
              <a:rPr lang="fr-CH" sz="3100" b="1" dirty="0" smtClean="0"/>
              <a:t>SITUATION </a:t>
            </a:r>
            <a:r>
              <a:rPr lang="fr-CH" sz="3100" b="1" dirty="0"/>
              <a:t>DE LA LUTTE CONTRE LA TUBERCULOSE AU SENEGAL </a:t>
            </a:r>
            <a:r>
              <a:rPr lang="fr-CH" sz="3100" b="1" dirty="0" smtClean="0"/>
              <a:t/>
            </a:r>
            <a:br>
              <a:rPr lang="fr-CH" sz="3100" b="1" dirty="0" smtClean="0"/>
            </a:br>
            <a:r>
              <a:rPr lang="fr-CH" sz="3100" b="1" dirty="0" smtClean="0"/>
              <a:t>(Revue externe du PNT 2016)</a:t>
            </a:r>
            <a:r>
              <a:rPr lang="fr-FR" sz="3100" dirty="0"/>
              <a:t/>
            </a:r>
            <a:br>
              <a:rPr lang="fr-FR" sz="3100" dirty="0"/>
            </a:br>
            <a:endParaRPr lang="fr-FR" sz="3100" dirty="0"/>
          </a:p>
        </p:txBody>
      </p:sp>
    </p:spTree>
    <p:extLst>
      <p:ext uri="{BB962C8B-B14F-4D97-AF65-F5344CB8AC3E}">
        <p14:creationId xmlns="" xmlns:p14="http://schemas.microsoft.com/office/powerpoint/2010/main" val="349446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72839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2000" dirty="0"/>
              <a:t/>
            </a:r>
            <a:br>
              <a:rPr lang="fr-FR" sz="2000" dirty="0"/>
            </a:br>
            <a:r>
              <a:rPr lang="fr-FR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fr-FR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fr-FR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ACTEURS </a:t>
            </a:r>
            <a:r>
              <a:rPr lang="fr-FR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 LA LUTTE CONTRE LA TUBERCULOSE 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608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917354"/>
            <a:ext cx="3886200" cy="5152142"/>
          </a:xfrm>
        </p:spPr>
      </p:pic>
      <p:sp>
        <p:nvSpPr>
          <p:cNvPr id="59397" name="Espace réservé du contenu 5"/>
          <p:cNvSpPr>
            <a:spLocks noGrp="1"/>
          </p:cNvSpPr>
          <p:nvPr>
            <p:ph sz="half" idx="2"/>
          </p:nvPr>
        </p:nvSpPr>
        <p:spPr>
          <a:xfrm>
            <a:off x="4629150" y="737965"/>
            <a:ext cx="4355362" cy="5438998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fr-FR" sz="2200" dirty="0">
              <a:latin typeface="Arial" charset="0"/>
              <a:cs typeface="Arial" charset="0"/>
            </a:endParaRP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fr-FR" sz="2200" dirty="0">
                <a:latin typeface="Arial" charset="0"/>
                <a:cs typeface="Arial" charset="0"/>
              </a:rPr>
              <a:t>14 Régions médicales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fr-FR" sz="2200" dirty="0">
                <a:latin typeface="Arial" charset="0"/>
                <a:cs typeface="Arial" charset="0"/>
              </a:rPr>
              <a:t>76 districts sanitaires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fr-FR" sz="2000" dirty="0" smtClean="0">
                <a:latin typeface="Arial" charset="0"/>
                <a:cs typeface="Arial" charset="0"/>
              </a:rPr>
              <a:t>88 </a:t>
            </a:r>
            <a:r>
              <a:rPr lang="fr-FR" sz="2000" dirty="0">
                <a:latin typeface="Arial" charset="0"/>
                <a:cs typeface="Arial" charset="0"/>
              </a:rPr>
              <a:t>Centres de Traitement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fr-FR" sz="2000" dirty="0">
                <a:latin typeface="Arial" charset="0"/>
                <a:cs typeface="Arial" charset="0"/>
              </a:rPr>
              <a:t>8</a:t>
            </a:r>
            <a:r>
              <a:rPr lang="fr-FR" sz="2000" dirty="0" smtClean="0">
                <a:latin typeface="Arial" charset="0"/>
                <a:cs typeface="Arial" charset="0"/>
              </a:rPr>
              <a:t>30 </a:t>
            </a:r>
            <a:r>
              <a:rPr lang="fr-FR" sz="2000" dirty="0">
                <a:latin typeface="Arial" charset="0"/>
                <a:cs typeface="Arial" charset="0"/>
              </a:rPr>
              <a:t>PS impliqués dans la </a:t>
            </a:r>
            <a:r>
              <a:rPr lang="fr-FR" sz="2000" b="1" dirty="0">
                <a:latin typeface="Arial" charset="0"/>
                <a:cs typeface="Arial" charset="0"/>
              </a:rPr>
              <a:t>LAT sur </a:t>
            </a:r>
            <a:r>
              <a:rPr lang="fr-FR" sz="2000" dirty="0">
                <a:latin typeface="Arial" charset="0"/>
                <a:cs typeface="Arial" charset="0"/>
              </a:rPr>
              <a:t>1257 existants</a:t>
            </a:r>
            <a:endParaRPr lang="fr-FR" sz="2000" b="1" dirty="0">
              <a:latin typeface="Arial" charset="0"/>
              <a:cs typeface="Arial" charset="0"/>
            </a:endParaRPr>
          </a:p>
          <a:p>
            <a:pPr lvl="1">
              <a:buFont typeface="Wingdings" pitchFamily="2" charset="2"/>
              <a:buChar char="§"/>
              <a:defRPr/>
            </a:pPr>
            <a:r>
              <a:rPr lang="fr-FR" sz="2000" dirty="0">
                <a:latin typeface="Arial" charset="0"/>
                <a:cs typeface="Arial" charset="0"/>
              </a:rPr>
              <a:t>128 unités de microscopies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fr-FR" sz="2000" dirty="0">
                <a:latin typeface="Arial" charset="0"/>
                <a:cs typeface="Arial" charset="0"/>
              </a:rPr>
              <a:t>Communauté: 444 OCB impliqués /Plan </a:t>
            </a:r>
            <a:r>
              <a:rPr lang="fr-FR" sz="2000" dirty="0" err="1">
                <a:latin typeface="Arial" charset="0"/>
                <a:cs typeface="Arial" charset="0"/>
              </a:rPr>
              <a:t>int</a:t>
            </a:r>
            <a:r>
              <a:rPr lang="fr-FR" sz="2000" dirty="0">
                <a:latin typeface="Arial" charset="0"/>
                <a:cs typeface="Arial" charset="0"/>
              </a:rPr>
              <a:t>. et  6 </a:t>
            </a:r>
            <a:r>
              <a:rPr lang="fr-FR" sz="2000" dirty="0" err="1">
                <a:latin typeface="Arial" charset="0"/>
                <a:cs typeface="Arial" charset="0"/>
              </a:rPr>
              <a:t>ONGs</a:t>
            </a:r>
            <a:r>
              <a:rPr lang="fr-FR" sz="2000" dirty="0">
                <a:latin typeface="Arial" charset="0"/>
                <a:cs typeface="Arial" charset="0"/>
              </a:rPr>
              <a:t> sous récipiendaires</a:t>
            </a: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q"/>
              <a:defRPr/>
            </a:pPr>
            <a:r>
              <a:rPr lang="fr-FR" sz="2200" dirty="0">
                <a:latin typeface="Arial" charset="0"/>
                <a:cs typeface="Arial" charset="0"/>
              </a:rPr>
              <a:t>Laboratoire national de référence</a:t>
            </a:r>
          </a:p>
          <a:p>
            <a:pPr marL="273050" lvl="1">
              <a:spcBef>
                <a:spcPts val="600"/>
              </a:spcBef>
              <a:buSzPct val="70000"/>
              <a:buFont typeface="Wingdings" pitchFamily="2" charset="2"/>
              <a:buChar char="q"/>
              <a:defRPr/>
            </a:pPr>
            <a:r>
              <a:rPr lang="fr-FR" sz="2200" dirty="0">
                <a:latin typeface="Arial" charset="0"/>
                <a:cs typeface="Arial" charset="0"/>
              </a:rPr>
              <a:t>12 Labo régionaux </a:t>
            </a:r>
          </a:p>
          <a:p>
            <a:pPr>
              <a:buFont typeface="Arial" charset="0"/>
              <a:buNone/>
              <a:defRPr/>
            </a:pPr>
            <a:endParaRPr lang="fr-FR" sz="2200" dirty="0">
              <a:latin typeface="Arial" charset="0"/>
              <a:cs typeface="Arial" charset="0"/>
            </a:endParaRPr>
          </a:p>
        </p:txBody>
      </p:sp>
      <p:sp>
        <p:nvSpPr>
          <p:cNvPr id="46082" name="Espace réservé de la date 3"/>
          <p:cNvSpPr>
            <a:spLocks noGrp="1"/>
          </p:cNvSpPr>
          <p:nvPr>
            <p:ph type="dt" sz="half" idx="10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solidFill>
                <a:srgbClr val="575F6D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r-FR" altLang="fr-FR">
              <a:solidFill>
                <a:srgbClr val="575F6D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6357938"/>
            <a:ext cx="150018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1314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275" y="1438275"/>
            <a:ext cx="8734425" cy="473868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 </a:t>
            </a:r>
            <a:r>
              <a:rPr lang="fr-F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Cas notifiés de tuberculose toutes formes passent de 6.181 en 1991 à 13.060 en </a:t>
            </a:r>
            <a:r>
              <a:rPr lang="fr-F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2016</a:t>
            </a:r>
            <a:endParaRPr lang="fr-F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80% des tuberculeux notifiés chez les personnes sont âgées de moins de 45 ans;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82% </a:t>
            </a:r>
            <a:r>
              <a:rPr lang="fr-F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des cas sont identifiés dans les régions de Dakar, Thiès, </a:t>
            </a:r>
            <a:r>
              <a:rPr lang="fr-F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Diourbel, Kaolack , Ziguinchor et st louis ;</a:t>
            </a:r>
            <a:endParaRPr lang="fr-F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Hommes plus affectés que de femme ( ex ratio: 2 H/1 F</a:t>
            </a:r>
            <a:r>
              <a:rPr lang="fr-F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fr-F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70 à 80 % des cas sont des  formes contagieuses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Contrôle de </a:t>
            </a:r>
            <a:r>
              <a:rPr lang="fr-F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l’</a:t>
            </a:r>
            <a:r>
              <a:rPr lang="fr-FR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</a:t>
            </a:r>
            <a:r>
              <a:rPr lang="fr-F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ndémie </a:t>
            </a:r>
            <a:r>
              <a:rPr lang="fr-FR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mais pas  de signes évidents de  baisse de la prévalence</a:t>
            </a:r>
            <a:endParaRPr lang="fr-FR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3472" y="378378"/>
            <a:ext cx="8531501" cy="106942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b="1" dirty="0" smtClean="0"/>
              <a:t>Analyse Epidémiologique</a:t>
            </a:r>
            <a:endParaRPr lang="fr-FR" b="1" dirty="0"/>
          </a:p>
        </p:txBody>
      </p:sp>
    </p:spTree>
    <p:extLst>
      <p:ext uri="{BB962C8B-B14F-4D97-AF65-F5344CB8AC3E}">
        <p14:creationId xmlns="" xmlns:p14="http://schemas.microsoft.com/office/powerpoint/2010/main" val="159435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é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Clarté">
  <a:themeElements>
    <a:clrScheme name="Fonderie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té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onderie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Apex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4965</TotalTime>
  <Words>1509</Words>
  <Application>Microsoft Office PowerPoint</Application>
  <PresentationFormat>Affichage à l'écran (4:3)</PresentationFormat>
  <Paragraphs>191</Paragraphs>
  <Slides>32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32</vt:i4>
      </vt:variant>
    </vt:vector>
  </HeadingPairs>
  <TitlesOfParts>
    <vt:vector size="35" baseType="lpstr">
      <vt:lpstr>Thème Office</vt:lpstr>
      <vt:lpstr>Intégral</vt:lpstr>
      <vt:lpstr>Clarté</vt:lpstr>
      <vt:lpstr>Diapositive 1</vt:lpstr>
      <vt:lpstr>CONTEXTE</vt:lpstr>
      <vt:lpstr> De la stratégie Halte à la  TB à la stratégie END TB</vt:lpstr>
      <vt:lpstr>Diapositive 4</vt:lpstr>
      <vt:lpstr>Diapositive 5</vt:lpstr>
      <vt:lpstr>Diapositive 6</vt:lpstr>
      <vt:lpstr> SITUATION DE LA LUTTE CONTRE LA TUBERCULOSE AU SENEGAL  (Revue externe du PNT 2016) </vt:lpstr>
      <vt:lpstr>  ACTEURS DE LA LUTTE CONTRE LA TUBERCULOSE  </vt:lpstr>
      <vt:lpstr> Analyse Epidémiologique</vt:lpstr>
      <vt:lpstr>Diapositive 10</vt:lpstr>
      <vt:lpstr>Diapositive 11</vt:lpstr>
      <vt:lpstr>Distribution des cas notifiés de TB contagieuses selon le groupe d'âge de 2001 à 2015:</vt:lpstr>
      <vt:lpstr>Evolution de la détection des formes contagieuses de TB au Sénégal 1990 – 2014 (rapport OMS 2015)</vt:lpstr>
      <vt:lpstr>Des pas importants </vt:lpstr>
      <vt:lpstr>Atouts du PNT</vt:lpstr>
      <vt:lpstr>Atouts du PNT</vt:lpstr>
      <vt:lpstr>PARTENARIAT COMMUNAUTAIRE</vt:lpstr>
      <vt:lpstr>Evolution du taux de succès du traitement TB Sénégal 1995 – 2014 Rapport OMS 2015</vt:lpstr>
      <vt:lpstr> Encore des défis importants</vt:lpstr>
      <vt:lpstr>DEFI DU FINANCEMENT DE LA LUTTE</vt:lpstr>
      <vt:lpstr> DEFIS DE  DIAGNOSTIC DES CAS ( 3)</vt:lpstr>
      <vt:lpstr>Défi de la TB pharmacorésistante </vt:lpstr>
      <vt:lpstr>Défis VIH/TB</vt:lpstr>
      <vt:lpstr>Defi de promotion de la maladie</vt:lpstr>
      <vt:lpstr>Défi de la TB chez l’enfant</vt:lpstr>
      <vt:lpstr>PERSPECTIVES DE LA LUTTE CONTRE LA TUBERCULOSE POUR LA PERIODE 2018-2022</vt:lpstr>
      <vt:lpstr>Le changement de paradigme au Niveau de la tuberculose </vt:lpstr>
      <vt:lpstr>Le changement de paradigme 2</vt:lpstr>
      <vt:lpstr> INTERVENTIONS PRIORITAIRES 2018-2022</vt:lpstr>
      <vt:lpstr>INTERVENTIONS PRIORITAIRES</vt:lpstr>
      <vt:lpstr>INTERVENTIONS PRIORITAIRES</vt:lpstr>
      <vt:lpstr>Unisons nous pour mettre FIN à la TB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RÉPUBLIQUE DU SÉNÉGAL Ministère de la Santé et  de l’Action Sociale  REGION MEDICALE DE SEDHIOU              PRESENTATION DE LA CARTE SANITAIRE Trimestre 1, Année 2015</dc:title>
  <dc:creator>Abdel Kader DIEYE</dc:creator>
  <cp:lastModifiedBy>HP 450</cp:lastModifiedBy>
  <cp:revision>174</cp:revision>
  <dcterms:created xsi:type="dcterms:W3CDTF">2015-04-15T16:59:42Z</dcterms:created>
  <dcterms:modified xsi:type="dcterms:W3CDTF">2018-02-22T10:44:05Z</dcterms:modified>
</cp:coreProperties>
</file>